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302" r:id="rId12"/>
    <p:sldId id="289" r:id="rId13"/>
    <p:sldId id="267" r:id="rId14"/>
    <p:sldId id="268" r:id="rId15"/>
    <p:sldId id="297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98" r:id="rId27"/>
    <p:sldId id="281" r:id="rId28"/>
    <p:sldId id="282" r:id="rId29"/>
    <p:sldId id="299" r:id="rId30"/>
    <p:sldId id="284" r:id="rId31"/>
    <p:sldId id="300" r:id="rId32"/>
    <p:sldId id="286" r:id="rId33"/>
    <p:sldId id="287" r:id="rId34"/>
    <p:sldId id="288" r:id="rId35"/>
  </p:sldIdLst>
  <p:sldSz cx="18288000" cy="10287000"/>
  <p:notesSz cx="10287000" cy="18288000"/>
  <p:embeddedFontLst>
    <p:embeddedFont>
      <p:font typeface="Arial Black" panose="020B0A04020102020204" pitchFamily="34" charset="0"/>
      <p:bold r:id="rId37"/>
    </p:embeddedFont>
    <p:embeddedFont>
      <p:font typeface="Nanum Gothic" panose="020B0600000101010101" charset="-127"/>
      <p:regular r:id="rId38"/>
      <p:bold r:id="rId39"/>
    </p:embeddedFont>
    <p:embeddedFont>
      <p:font typeface="Jua" panose="020B0600000101010101" charset="-127"/>
      <p:regular r:id="rId40"/>
    </p:embeddedFont>
    <p:embeddedFont>
      <p:font typeface="배달의민족 주아" panose="02020603020101020101" pitchFamily="18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74" userDrawn="1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iIIfH0kXeYd6v5ZeTs0J140x+i/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976C"/>
    <a:srgbClr val="8E94A4"/>
    <a:srgbClr val="0E111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-658" y="-264"/>
      </p:cViewPr>
      <p:guideLst>
        <p:guide orient="horz" pos="217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68f009625_2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사용자들이 원할 </a:t>
            </a:r>
            <a:r>
              <a:rPr lang="en-US">
                <a:solidFill>
                  <a:schemeClr val="dk1"/>
                </a:solidFill>
              </a:rPr>
              <a:t>것.. needs!!! 를 적었습니다..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  <p:sp>
        <p:nvSpPr>
          <p:cNvPr id="334" name="Google Shape;334;ge68f00962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9596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68f009625_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68f009625_6_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디자인 컨셉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유저들은 나만의 별자리를 찾아다니는 천문학자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팀컬러 :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68f009625_6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e68f009625_6_3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669a4eeb1_0_5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e669a4eeb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969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67cc682e5_4_9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소셜 로그인 아이디만 있으면 사용하실 수 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>
                <a:solidFill>
                  <a:schemeClr val="dk1"/>
                </a:solidFill>
              </a:rPr>
              <a:t>사용자 니즈와 관련해서 저희 서비스에 대한 3개의 기능을 설명하도록 하겠습니다.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>
                <a:solidFill>
                  <a:schemeClr val="dk1"/>
                </a:solidFill>
              </a:rPr>
              <a:t>정보를 얻을래! 공유하래! 탐나는데!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5" name="Google Shape;405;ge67cc682e5_4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669a4eeb1_1_1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메인 페이지 소개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페이지 장수를 이야기 하면 좋을 듯</a:t>
            </a:r>
            <a:endParaRPr/>
          </a:p>
        </p:txBody>
      </p:sp>
      <p:sp>
        <p:nvSpPr>
          <p:cNvPr id="444" name="Google Shape;444;ge669a4eeb1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67cc682e5_1_2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메인 페이지 소개</a:t>
            </a:r>
            <a:endParaRPr/>
          </a:p>
        </p:txBody>
      </p:sp>
      <p:sp>
        <p:nvSpPr>
          <p:cNvPr id="453" name="Google Shape;453;ge67cc682e5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67cc682e5_4_16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e67cc682e5_4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e68f009625_6_7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메인 페이지 소개</a:t>
            </a:r>
            <a:endParaRPr/>
          </a:p>
        </p:txBody>
      </p:sp>
      <p:sp>
        <p:nvSpPr>
          <p:cNvPr id="489" name="Google Shape;489;ge68f009625_6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e67cc682e5_4_13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e67cc682e5_4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실시간으로</a:t>
            </a:r>
            <a:r>
              <a:rPr lang="en-US" dirty="0"/>
              <a:t> </a:t>
            </a:r>
            <a:r>
              <a:rPr lang="en-US" dirty="0" err="1"/>
              <a:t>구경하는</a:t>
            </a:r>
            <a:r>
              <a:rPr lang="en-US" dirty="0"/>
              <a:t> </a:t>
            </a:r>
            <a:r>
              <a:rPr lang="en-US" dirty="0" err="1"/>
              <a:t>재미가있네요</a:t>
            </a:r>
            <a:r>
              <a:rPr lang="en-US" dirty="0"/>
              <a:t> ^_^</a:t>
            </a:r>
            <a:r>
              <a:rPr lang="en-US" dirty="0" err="1"/>
              <a:t>ㅋㅋㅋ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ㅋㅋㅋㅋ</a:t>
            </a:r>
            <a:r>
              <a:rPr lang="en-US" dirty="0"/>
              <a:t> </a:t>
            </a:r>
            <a:r>
              <a:rPr lang="en-US" dirty="0" err="1"/>
              <a:t>모자</a:t>
            </a:r>
            <a:r>
              <a:rPr lang="en-US" dirty="0"/>
              <a:t> </a:t>
            </a:r>
            <a:r>
              <a:rPr lang="en-US" dirty="0" err="1"/>
              <a:t>명준님인가요zzzzzz언제이런게</a:t>
            </a:r>
            <a:r>
              <a:rPr lang="en-US" dirty="0"/>
              <a:t> </a:t>
            </a:r>
            <a:r>
              <a:rPr lang="en-US" dirty="0" err="1"/>
              <a:t>ㅎㅎㅎ컨셉질조ㅁ해봤습니다</a:t>
            </a:r>
            <a:r>
              <a:rPr lang="en-US" dirty="0"/>
              <a:t>….ㅎ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ㅋㅋㅋㅋㅋ</a:t>
            </a:r>
            <a:r>
              <a:rPr lang="en-US" dirty="0"/>
              <a:t> 넘 </a:t>
            </a:r>
            <a:r>
              <a:rPr lang="en-US" dirty="0" err="1"/>
              <a:t>귀여워여</a:t>
            </a:r>
            <a:endParaRPr dirty="0"/>
          </a:p>
        </p:txBody>
      </p:sp>
      <p:sp>
        <p:nvSpPr>
          <p:cNvPr id="172" name="Google Shape;1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e67cc682e5_4_14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ge67cc682e5_4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e67cc682e5_1_1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루트 등록 기능</a:t>
            </a:r>
            <a:endParaRPr/>
          </a:p>
        </p:txBody>
      </p:sp>
      <p:sp>
        <p:nvSpPr>
          <p:cNvPr id="529" name="Google Shape;529;ge67cc682e5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e669a4eeb1_1_5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루트 등록 기능</a:t>
            </a:r>
            <a:endParaRPr/>
          </a:p>
        </p:txBody>
      </p:sp>
      <p:sp>
        <p:nvSpPr>
          <p:cNvPr id="538" name="Google Shape;538;ge669a4eeb1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e67cc682e5_1_3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루트 등록 기능</a:t>
            </a:r>
            <a:endParaRPr/>
          </a:p>
        </p:txBody>
      </p:sp>
      <p:sp>
        <p:nvSpPr>
          <p:cNvPr id="552" name="Google Shape;552;ge67cc682e5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669a4eeb1_0_5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e669a4eeb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0466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e672766a8c_4_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프론트엔드 - 뷰/ 뷰티파이 + (더 있나요?)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백엔드 - 스프링부트 , rds로 마리아 디비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인프라 - 젠킨스 , 엔진엑스, 도커, ec2 서버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그외에 gitlab으로 형상 관ㄹ리ㅣ, s3와 lambda로 sns에 등록하려는 이미지 등록과 리사이징</a:t>
            </a:r>
            <a:endParaRPr/>
          </a:p>
        </p:txBody>
      </p:sp>
      <p:sp>
        <p:nvSpPr>
          <p:cNvPr id="577" name="Google Shape;577;ge672766a8c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e669a4eeb1_0_9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(낼 설명)</a:t>
            </a:r>
            <a:endParaRPr/>
          </a:p>
        </p:txBody>
      </p:sp>
      <p:sp>
        <p:nvSpPr>
          <p:cNvPr id="617" name="Google Shape;617;ge669a4eeb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669a4eeb1_0_5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e669a4eeb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5147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e672766a8c_0_3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1주차 스프린트 소개??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우리가 잘하고 있음을 어필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현실성!!!!!!!!! 우리 기획이 가능하다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</a:rPr>
              <a:t>프론트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</a:rPr>
              <a:t>백엔드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</a:rPr>
              <a:t>공통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35" name="Google Shape;635;ge672766a8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669a4eeb1_0_5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e669a4eeb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2541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평가기준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IDEA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진행 방향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---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요구사항 분석/ 설계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SW 개발 코드 관리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프로젝트 완성도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의사소통 협업 /참여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 진행상태는 안보여도 괜찮을것같다고 컨설턴트님이 얘기하신 것 같습니다(명준)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발표 순서에 대한 간략한 설명</a:t>
            </a:r>
            <a:endParaRPr/>
          </a:p>
        </p:txBody>
      </p:sp>
      <p:sp>
        <p:nvSpPr>
          <p:cNvPr id="203" name="Google Shape;2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e672766a8c_0_7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git flow (master, develop, frontend, backend)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commit -m “     { FE / BE }_{ 날짜 } : 설명~~~~~~~~~~~~     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fe: 재사용 가능하도록 모듈화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develop에서 배포할 거임</a:t>
            </a:r>
            <a:endParaRPr/>
          </a:p>
        </p:txBody>
      </p:sp>
      <p:sp>
        <p:nvSpPr>
          <p:cNvPr id="681" name="Google Shape;681;ge672766a8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e672766a8c_4_12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이부분은 사실 하나하나 안 읽어주고 그냥 보여주고 넘어가는 방식이어도 되고 빼도 됩니다!!!!!</a:t>
            </a:r>
            <a:endParaRPr/>
          </a:p>
        </p:txBody>
      </p:sp>
      <p:sp>
        <p:nvSpPr>
          <p:cNvPr id="715" name="Google Shape;715;ge672766a8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dawit : 우리동네 명소와 맛집 사이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명준 : 당신만의 알짜배기 루트를 아름다운 이미지와 함께 소중한 사람들에게 선물하세요!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소중한 별들을 모아모아 루팅스타만들기!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유진: 나만의 루트를 이어서 별자리..를 만들어보세요.. 소개해보세요. 공유해보세요.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동찬: 나만의 별이 되어줄 당신의 길 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현경: 당신의 발자취가 별이 되어 떠있는 곳 : 루팅스타  vv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227" name="Google Shape;2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669a4eeb1_0_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여러분은 왜 sns를 사용하시나요? (공감용..)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실제 설문 조사에 따르면, 44.0%의 사람들이 sns를 하는 가장 큰 이유가 바로 정보 수집입니다.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정보 수집을 위한 sns지만, 어떤 면에서는 잘못된 정보를 주기도하고 우리를 불편하게도 한다…..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e669a4eeb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68f009625_2_6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골목 상권을 살리자!</a:t>
            </a:r>
            <a:endParaRPr/>
          </a:p>
          <a:p>
            <a:pPr marL="9144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정보를 구하는 데 많이 쓰이는 SNS =&gt; 그렇다면 이 정보에 소상공인 도 끼워넣어 보자!</a:t>
            </a:r>
            <a:endParaRPr/>
          </a:p>
          <a:p>
            <a:pPr marL="9144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>
                <a:solidFill>
                  <a:schemeClr val="dk1"/>
                </a:solidFill>
              </a:rPr>
              <a:t>특히 코로나 등 ㅎ사회적인 급격한 변화는 정보에 취약한 소규모 골목상권에 치명적일 수 있음</a:t>
            </a:r>
            <a:endParaRPr/>
          </a:p>
          <a:p>
            <a:pPr marL="9144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루트가 다른 점!!!! -&gt; 작은 소 점포들도 ‘들렸다 갈 만 한 곳’ 거쳐 갈 수 있는 곳으로 홍보 가능</a:t>
            </a:r>
            <a:endParaRPr/>
          </a:p>
          <a:p>
            <a:pPr marL="9144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우리 주변의 작은 점포들, 골목 상권은 지도 검색에 없을 수 도 있음</a:t>
            </a:r>
            <a:endParaRPr/>
          </a:p>
          <a:p>
            <a:pPr marL="9144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이렇듯 대형 포털이나 SNS에 노출되지 않은 소규모 점포들을 소개하는 SNS로의 기능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e68f009625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669a4eeb1_0_15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저희 팀에서도 이야기를 나누어봤는데, 카페나 주변 볼거리 등의 정보를 얻으려고 sns를 많이 사용한다고 했다.. (거짓말ㅎㅎ)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불편했던 점을 생각해봤더니, 이렇게 정보를 하나씩 찾아 모아서 오늘 놀 코스같은걸 계획하는 과정이 불편하다고 느꼈다. ..?????? </a:t>
            </a:r>
            <a:endParaRPr/>
          </a:p>
        </p:txBody>
      </p:sp>
      <p:sp>
        <p:nvSpPr>
          <p:cNvPr id="265" name="Google Shape;265;ge669a4eeb1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669a4eeb1_0_17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누군가 세운 경로를 공유하는 서비스를 이용하면 될텐데, 주로 여행을 기반으로 경로 공유하는 서비스는 많다.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근데 동네나 자주 가는 곳에 대한 루트를 공유하는 서비스는 별로 없다. (있어도 국내 여행 중심 - 트리플은 여행지에 서울이 없더라구요!)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e669a4eeb1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669a4eeb1_0_18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사용자들이 원할 </a:t>
            </a:r>
            <a:r>
              <a:rPr lang="en-US">
                <a:solidFill>
                  <a:schemeClr val="dk1"/>
                </a:solidFill>
              </a:rPr>
              <a:t>것.. needs!!! 를 적었습니다..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저희 서비스를 이용할 것으로 예상되는 다양한 소비자들의 니즈를 생각해 보았습니다.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e669a4eeb1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67cc682e5_4_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e67cc682e5_4_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ge67cc682e5_4_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e67cc682e5_4_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ge67cc682e5_4_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67cc682e5_4_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e67cc682e5_4_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95" name="Google Shape;95;ge67cc682e5_4_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e67cc682e5_4_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e67cc682e5_4_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67cc682e5_4_1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e67cc682e5_4_1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ge67cc682e5_4_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ge67cc682e5_4_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ge67cc682e5_4_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67cc682e5_4_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e67cc682e5_4_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107" name="Google Shape;107;ge67cc682e5_4_2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108" name="Google Shape;108;ge67cc682e5_4_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ge67cc682e5_4_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e67cc682e5_4_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67cc682e5_4_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e67cc682e5_4_3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ge67cc682e5_4_3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115" name="Google Shape;115;ge67cc682e5_4_3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ge67cc682e5_4_3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117" name="Google Shape;117;ge67cc682e5_4_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e67cc682e5_4_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ge67cc682e5_4_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67cc682e5_4_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e67cc682e5_4_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e67cc682e5_4_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e67cc682e5_4_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67cc682e5_4_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e67cc682e5_4_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e67cc682e5_4_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67cc682e5_4_4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e67cc682e5_4_4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132" name="Google Shape;132;ge67cc682e5_4_4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3" name="Google Shape;133;ge67cc682e5_4_4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e67cc682e5_4_4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e67cc682e5_4_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67cc682e5_4_5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e67cc682e5_4_5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ge67cc682e5_4_5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0" name="Google Shape;140;ge67cc682e5_4_5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e67cc682e5_4_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e67cc682e5_4_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67cc682e5_4_6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e67cc682e5_4_63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146" name="Google Shape;146;ge67cc682e5_4_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e67cc682e5_4_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e67cc682e5_4_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67cc682e5_4_6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e67cc682e5_4_6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152" name="Google Shape;152;ge67cc682e5_4_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e67cc682e5_4_6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e67cc682e5_4_6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67cc682e5_4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ge67cc682e5_4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ge67cc682e5_4_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ge67cc682e5_4_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ge67cc682e5_4_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2.jpe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1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32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9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4" y="686772"/>
            <a:ext cx="16875166" cy="89121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750193" y="2462945"/>
            <a:ext cx="929613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400" b="1" dirty="0" smtClean="0">
                <a:latin typeface="Arial Black" panose="020B0A04020102020204" pitchFamily="34" charset="0"/>
                <a:ea typeface="배달의민족 주아" panose="02020603020101020101" pitchFamily="18" charset="-127"/>
              </a:rPr>
              <a:t>Routing Star</a:t>
            </a:r>
            <a:endParaRPr lang="ko-KR" altLang="en-US" sz="10400" b="1" dirty="0">
              <a:latin typeface="Arial Black" panose="020B0A04020102020204" pitchFamily="34" charset="0"/>
              <a:ea typeface="배달의민족 주아" panose="02020603020101020101" pitchFamily="18" charset="-127"/>
            </a:endParaRPr>
          </a:p>
        </p:txBody>
      </p:sp>
      <p:pic>
        <p:nvPicPr>
          <p:cNvPr id="160" name="Google Shape;16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53968" y="6602960"/>
            <a:ext cx="3817273" cy="127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"/>
          <p:cNvSpPr txBox="1"/>
          <p:nvPr/>
        </p:nvSpPr>
        <p:spPr>
          <a:xfrm>
            <a:off x="1823340" y="4087403"/>
            <a:ext cx="16771573" cy="28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프레젠테이션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"/>
          <p:cNvSpPr txBox="1"/>
          <p:nvPr/>
        </p:nvSpPr>
        <p:spPr>
          <a:xfrm>
            <a:off x="1750193" y="4087405"/>
            <a:ext cx="122250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기획</a:t>
            </a:r>
            <a:r>
              <a:rPr lang="en-US" sz="32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200" b="1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발표</a:t>
            </a:r>
            <a:endParaRPr sz="18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64" name="Google Shape;164;p1"/>
          <p:cNvSpPr txBox="1"/>
          <p:nvPr/>
        </p:nvSpPr>
        <p:spPr>
          <a:xfrm>
            <a:off x="12451811" y="6814884"/>
            <a:ext cx="3557194" cy="907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none" strike="noStrike" cap="none" dirty="0" err="1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발표시작</a:t>
            </a:r>
            <a:r>
              <a:rPr lang="en-US" sz="4000" i="0" u="none" strike="noStrike" cap="none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&gt;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165" name="Google Shape;165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9776" y="8759524"/>
            <a:ext cx="16813081" cy="84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"/>
          <p:cNvSpPr txBox="1"/>
          <p:nvPr/>
        </p:nvSpPr>
        <p:spPr>
          <a:xfrm>
            <a:off x="2480568" y="8979958"/>
            <a:ext cx="5871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Sub PJT Ⅱ</a:t>
            </a:r>
            <a:endParaRPr sz="1800" b="1" i="0" u="none" strike="noStrike" cap="none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7" name="Google Shape;167;p1"/>
          <p:cNvSpPr txBox="1"/>
          <p:nvPr/>
        </p:nvSpPr>
        <p:spPr>
          <a:xfrm>
            <a:off x="7373100" y="8979260"/>
            <a:ext cx="354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SSAFY 5기 3반 9조</a:t>
            </a:r>
            <a:endParaRPr sz="1800" b="1" i="0" u="none" strike="noStrike" cap="none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" name="Google Shape;168;p1"/>
          <p:cNvSpPr txBox="1"/>
          <p:nvPr/>
        </p:nvSpPr>
        <p:spPr>
          <a:xfrm>
            <a:off x="12920299" y="8979260"/>
            <a:ext cx="2833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20</a:t>
            </a:r>
            <a:r>
              <a:rPr lang="en-US" sz="2000" b="1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21</a:t>
            </a:r>
            <a:r>
              <a:rPr lang="en-US" sz="2000" b="1" i="0" u="none" strike="noStrike" cap="none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/ 0</a:t>
            </a:r>
            <a:r>
              <a:rPr lang="en-US" sz="2000" b="1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7</a:t>
            </a:r>
            <a:r>
              <a:rPr lang="en-US" sz="2000" b="1" i="0" u="none" strike="noStrike" cap="none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/ </a:t>
            </a:r>
            <a:r>
              <a:rPr lang="en-US" sz="2000" b="1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30</a:t>
            </a:r>
            <a:endParaRPr sz="1800" b="1" i="0" u="none" strike="noStrike" cap="none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9" name="Google Shape;169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15609229" y="2302785"/>
            <a:ext cx="1022821" cy="817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ge68f009625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4" y="686772"/>
            <a:ext cx="16875168" cy="891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319C7E30-E87D-41B9-A04F-6ABAE1729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48" b="17406"/>
          <a:stretch/>
        </p:blipFill>
        <p:spPr bwMode="auto">
          <a:xfrm>
            <a:off x="1784925" y="1580552"/>
            <a:ext cx="14953443" cy="775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8" name="Google Shape;338;ge68f009625_2_0"/>
          <p:cNvSpPr txBox="1"/>
          <p:nvPr/>
        </p:nvSpPr>
        <p:spPr>
          <a:xfrm>
            <a:off x="2602376" y="822175"/>
            <a:ext cx="87111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 err="1">
                <a:latin typeface="Nanum Gothic" panose="020B0600000101010101" charset="-127"/>
                <a:ea typeface="Nanum Gothic" panose="020B0600000101010101" charset="-127"/>
              </a:rPr>
              <a:t>아이디어</a:t>
            </a:r>
            <a:r>
              <a:rPr lang="en-US" sz="2700" b="1" dirty="0">
                <a:latin typeface="Nanum Gothic" panose="020B0600000101010101" charset="-127"/>
                <a:ea typeface="Nanum Gothic" panose="020B0600000101010101" charset="-127"/>
              </a:rPr>
              <a:t> </a:t>
            </a:r>
            <a:r>
              <a:rPr lang="en-US" sz="2700" b="1" dirty="0" err="1">
                <a:latin typeface="Nanum Gothic" panose="020B0600000101010101" charset="-127"/>
                <a:ea typeface="Nanum Gothic" panose="020B0600000101010101" charset="-127"/>
              </a:rPr>
              <a:t>컨셉</a:t>
            </a:r>
            <a:r>
              <a:rPr lang="en-US" sz="2700" b="1" dirty="0">
                <a:latin typeface="Nanum Gothic" panose="020B0600000101010101" charset="-127"/>
                <a:ea typeface="Nanum Gothic" panose="020B0600000101010101" charset="-127"/>
              </a:rPr>
              <a:t> - </a:t>
            </a:r>
            <a:r>
              <a:rPr lang="en-US" sz="2700" b="1" dirty="0" err="1">
                <a:latin typeface="Nanum Gothic" panose="020B0600000101010101" charset="-127"/>
                <a:ea typeface="Nanum Gothic" panose="020B0600000101010101" charset="-127"/>
              </a:rPr>
              <a:t>서비스</a:t>
            </a:r>
            <a:r>
              <a:rPr lang="en-US" sz="2700" b="1" dirty="0">
                <a:latin typeface="Nanum Gothic" panose="020B0600000101010101" charset="-127"/>
                <a:ea typeface="Nanum Gothic" panose="020B0600000101010101" charset="-127"/>
              </a:rPr>
              <a:t> </a:t>
            </a:r>
            <a:r>
              <a:rPr lang="en-US" sz="2700" b="1" dirty="0" err="1">
                <a:latin typeface="Nanum Gothic" panose="020B0600000101010101" charset="-127"/>
                <a:ea typeface="Nanum Gothic" panose="020B0600000101010101" charset="-127"/>
              </a:rPr>
              <a:t>예상</a:t>
            </a:r>
            <a:r>
              <a:rPr lang="en-US" sz="2700" b="1" dirty="0">
                <a:latin typeface="Nanum Gothic" panose="020B0600000101010101" charset="-127"/>
                <a:ea typeface="Nanum Gothic" panose="020B0600000101010101" charset="-127"/>
              </a:rPr>
              <a:t> </a:t>
            </a:r>
            <a:r>
              <a:rPr lang="en-US" sz="2700" b="1" dirty="0" err="1">
                <a:latin typeface="Nanum Gothic" panose="020B0600000101010101" charset="-127"/>
                <a:ea typeface="Nanum Gothic" panose="020B0600000101010101" charset="-127"/>
              </a:rPr>
              <a:t>시나리오</a:t>
            </a:r>
            <a:r>
              <a:rPr lang="en-US" sz="2700" b="1" dirty="0">
                <a:latin typeface="Nanum Gothic" panose="020B0600000101010101" charset="-127"/>
                <a:ea typeface="Nanum Gothic" panose="020B0600000101010101" charset="-127"/>
              </a:rPr>
              <a:t> </a:t>
            </a:r>
            <a:endParaRPr sz="2000" b="1" i="0" u="none" strike="noStrike" cap="none" dirty="0">
              <a:solidFill>
                <a:schemeClr val="dk1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cxnSp>
        <p:nvCxnSpPr>
          <p:cNvPr id="339" name="Google Shape;339;ge68f009625_2_0"/>
          <p:cNvCxnSpPr/>
          <p:nvPr/>
        </p:nvCxnSpPr>
        <p:spPr>
          <a:xfrm>
            <a:off x="4204466" y="6177280"/>
            <a:ext cx="4716490" cy="2459124"/>
          </a:xfrm>
          <a:prstGeom prst="straightConnector1">
            <a:avLst/>
          </a:prstGeom>
          <a:noFill/>
          <a:ln w="76200" cap="flat" cmpd="sng">
            <a:solidFill>
              <a:srgbClr val="8E94A4">
                <a:alpha val="70000"/>
              </a:srgbClr>
            </a:solidFill>
            <a:prstDash val="solid"/>
            <a:round/>
            <a:headEnd type="diamond" w="lg" len="lg"/>
            <a:tailEnd type="diamond" w="lg" len="lg"/>
          </a:ln>
          <a:effectLst>
            <a:outerShdw blurRad="57150" dist="19050" dir="5400000" algn="bl" rotWithShape="0">
              <a:srgbClr val="D0E0E3">
                <a:alpha val="9000"/>
              </a:srgbClr>
            </a:outerShdw>
          </a:effectLst>
        </p:spPr>
      </p:cxnSp>
      <p:sp>
        <p:nvSpPr>
          <p:cNvPr id="345" name="Google Shape;345;ge68f009625_2_0"/>
          <p:cNvSpPr txBox="1"/>
          <p:nvPr/>
        </p:nvSpPr>
        <p:spPr>
          <a:xfrm>
            <a:off x="2142371" y="1765425"/>
            <a:ext cx="663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완벽한</a:t>
            </a:r>
            <a:r>
              <a:rPr lang="en-US" sz="3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4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퇴근을</a:t>
            </a:r>
            <a:r>
              <a:rPr lang="en-US" sz="3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4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위한</a:t>
            </a:r>
            <a:r>
              <a:rPr lang="en-US" sz="3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4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나만의</a:t>
            </a:r>
            <a:r>
              <a:rPr lang="en-US" sz="3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4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</a:t>
            </a:r>
            <a:endParaRPr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cxnSp>
        <p:nvCxnSpPr>
          <p:cNvPr id="24" name="Google Shape;339;ge68f009625_2_0"/>
          <p:cNvCxnSpPr>
            <a:stCxn id="18" idx="2"/>
            <a:endCxn id="16" idx="2"/>
          </p:cNvCxnSpPr>
          <p:nvPr/>
        </p:nvCxnSpPr>
        <p:spPr>
          <a:xfrm flipV="1">
            <a:off x="8897586" y="6702204"/>
            <a:ext cx="3750158" cy="1907318"/>
          </a:xfrm>
          <a:prstGeom prst="straightConnector1">
            <a:avLst/>
          </a:prstGeom>
          <a:noFill/>
          <a:ln w="76200" cap="flat" cmpd="sng">
            <a:solidFill>
              <a:srgbClr val="8E94A4">
                <a:alpha val="70000"/>
              </a:srgbClr>
            </a:solidFill>
            <a:prstDash val="solid"/>
            <a:round/>
            <a:headEnd type="diamond" w="lg" len="lg"/>
            <a:tailEnd type="diamond" w="lg" len="lg"/>
          </a:ln>
          <a:effectLst>
            <a:outerShdw blurRad="57150" dist="19050" dir="5400000" algn="bl" rotWithShape="0">
              <a:srgbClr val="D0E0E3">
                <a:alpha val="9000"/>
              </a:srgbClr>
            </a:outerShdw>
          </a:effectLst>
        </p:spPr>
      </p:cxnSp>
      <p:cxnSp>
        <p:nvCxnSpPr>
          <p:cNvPr id="30" name="Google Shape;339;ge68f009625_2_0"/>
          <p:cNvCxnSpPr>
            <a:endCxn id="20" idx="2"/>
          </p:cNvCxnSpPr>
          <p:nvPr/>
        </p:nvCxnSpPr>
        <p:spPr>
          <a:xfrm flipV="1">
            <a:off x="12647744" y="4922252"/>
            <a:ext cx="2320301" cy="1779952"/>
          </a:xfrm>
          <a:prstGeom prst="straightConnector1">
            <a:avLst/>
          </a:prstGeom>
          <a:noFill/>
          <a:ln w="76200" cap="flat" cmpd="sng">
            <a:solidFill>
              <a:srgbClr val="8E94A4">
                <a:alpha val="70000"/>
              </a:srgbClr>
            </a:solidFill>
            <a:prstDash val="solid"/>
            <a:round/>
            <a:headEnd type="diamond" w="lg" len="lg"/>
            <a:tailEnd type="diamond" w="lg" len="lg"/>
          </a:ln>
          <a:effectLst>
            <a:outerShdw blurRad="57150" dist="19050" dir="5400000" algn="bl" rotWithShape="0">
              <a:srgbClr val="D0E0E3">
                <a:alpha val="9000"/>
              </a:srgbClr>
            </a:outerShdw>
          </a:effectLst>
        </p:spPr>
      </p:cxnSp>
      <p:pic>
        <p:nvPicPr>
          <p:cNvPr id="16" name="Picture 3">
            <a:extLst>
              <a:ext uri="{FF2B5EF4-FFF2-40B4-BE49-F238E27FC236}">
                <a16:creationId xmlns:a16="http://schemas.microsoft.com/office/drawing/2014/main" id="{2B809A7C-F347-4459-A449-6A9F70583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429" y="3728526"/>
            <a:ext cx="2012630" cy="297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DD2F2464-CECC-49E8-85FC-EBCF62FE7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5" r="25512"/>
          <a:stretch/>
        </p:blipFill>
        <p:spPr bwMode="auto">
          <a:xfrm>
            <a:off x="11832837" y="3919911"/>
            <a:ext cx="1638953" cy="154010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6E120E31-CE5A-4929-8E36-E8160EC47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1730" y="1948574"/>
            <a:ext cx="2012630" cy="297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6FA1AACC-F701-4487-A1A2-8122311D9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5404" y="2074194"/>
            <a:ext cx="1785281" cy="178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F26C0D00-97B8-46F8-AE2D-9635D35E6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758" y="3183948"/>
            <a:ext cx="2012630" cy="297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서울에서 꼭 먹어야 하는 맛집 10곳 : 네이버 블로그">
            <a:extLst>
              <a:ext uri="{FF2B5EF4-FFF2-40B4-BE49-F238E27FC236}">
                <a16:creationId xmlns:a16="http://schemas.microsoft.com/office/drawing/2014/main" id="{3DE9F3C1-7534-44E0-928A-28E69ECE6B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9" r="15810"/>
          <a:stretch/>
        </p:blipFill>
        <p:spPr bwMode="auto">
          <a:xfrm>
            <a:off x="3387286" y="3385091"/>
            <a:ext cx="1656343" cy="159238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72201DBF-531A-40F8-BC5E-7D4E4A060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271" y="5635844"/>
            <a:ext cx="2012630" cy="297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Cat Mieze Snow - Free photo on Pixabay">
            <a:extLst>
              <a:ext uri="{FF2B5EF4-FFF2-40B4-BE49-F238E27FC236}">
                <a16:creationId xmlns:a16="http://schemas.microsoft.com/office/drawing/2014/main" id="{BA57AD06-642E-4CBF-9BE4-035728F71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7" r="23369" b="33193"/>
          <a:stretch/>
        </p:blipFill>
        <p:spPr bwMode="auto">
          <a:xfrm>
            <a:off x="8066054" y="5798723"/>
            <a:ext cx="1661005" cy="172945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6" name="Google Shape;346;ge68f009625_2_0"/>
          <p:cNvSpPr txBox="1"/>
          <p:nvPr/>
        </p:nvSpPr>
        <p:spPr>
          <a:xfrm>
            <a:off x="5082375" y="2942313"/>
            <a:ext cx="2932200" cy="1600800"/>
          </a:xfrm>
          <a:prstGeom prst="rect">
            <a:avLst/>
          </a:prstGeom>
          <a:solidFill>
            <a:srgbClr val="D2FDFF"/>
          </a:solidFill>
          <a:ln>
            <a:noFill/>
          </a:ln>
          <a:effectLst>
            <a:outerShdw blurRad="342900" dist="76200" dir="5400000" algn="bl" rotWithShape="0">
              <a:srgbClr val="000000">
                <a:alpha val="71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인스타엔</a:t>
            </a:r>
            <a:r>
              <a:rPr 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안나오는</a:t>
            </a:r>
            <a:endParaRPr sz="23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우리가족</a:t>
            </a:r>
            <a:r>
              <a:rPr 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단골집</a:t>
            </a:r>
            <a:endParaRPr sz="23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월급</a:t>
            </a:r>
            <a:r>
              <a:rPr 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받은날</a:t>
            </a:r>
            <a:r>
              <a:rPr 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포장해갈것</a:t>
            </a:r>
            <a:endParaRPr sz="23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44" name="Google Shape;344;ge68f009625_2_0"/>
          <p:cNvSpPr txBox="1"/>
          <p:nvPr/>
        </p:nvSpPr>
        <p:spPr>
          <a:xfrm>
            <a:off x="5501775" y="5971075"/>
            <a:ext cx="2512800" cy="1600800"/>
          </a:xfrm>
          <a:prstGeom prst="rect">
            <a:avLst/>
          </a:prstGeom>
          <a:solidFill>
            <a:srgbClr val="D2FDFF"/>
          </a:solidFill>
          <a:ln>
            <a:noFill/>
          </a:ln>
          <a:effectLst>
            <a:outerShdw blurRad="342900" dist="76200" dir="5400000" algn="bl" rotWithShape="0">
              <a:srgbClr val="000000">
                <a:alpha val="71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내 </a:t>
            </a: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동네</a:t>
            </a:r>
            <a:r>
              <a:rPr 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친구</a:t>
            </a:r>
            <a:r>
              <a:rPr 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고양이</a:t>
            </a:r>
            <a:endParaRPr sz="23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인사하는</a:t>
            </a:r>
            <a:r>
              <a:rPr 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곳</a:t>
            </a:r>
            <a:endParaRPr sz="23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요즘</a:t>
            </a:r>
            <a:r>
              <a:rPr 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부쩍</a:t>
            </a:r>
            <a:r>
              <a:rPr 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살쪘으니</a:t>
            </a:r>
            <a:endParaRPr sz="23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 err="1">
                <a:solidFill>
                  <a:srgbClr val="CB263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간식주기</a:t>
            </a:r>
            <a:r>
              <a:rPr lang="en-US" sz="2300" dirty="0">
                <a:solidFill>
                  <a:srgbClr val="CB263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300" dirty="0" err="1">
                <a:solidFill>
                  <a:srgbClr val="CB263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금지</a:t>
            </a:r>
            <a:r>
              <a:rPr lang="en-US" sz="2300" dirty="0">
                <a:solidFill>
                  <a:srgbClr val="CB263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2300" dirty="0">
              <a:solidFill>
                <a:srgbClr val="CB263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42" name="Google Shape;342;ge68f009625_2_0"/>
          <p:cNvSpPr txBox="1"/>
          <p:nvPr/>
        </p:nvSpPr>
        <p:spPr>
          <a:xfrm>
            <a:off x="11023975" y="1387975"/>
            <a:ext cx="2932200" cy="1600408"/>
          </a:xfrm>
          <a:prstGeom prst="rect">
            <a:avLst/>
          </a:prstGeom>
          <a:solidFill>
            <a:srgbClr val="D2FDFF"/>
          </a:solidFill>
          <a:ln>
            <a:noFill/>
          </a:ln>
          <a:effectLst>
            <a:outerShdw blurRad="342900" dist="76200" dir="5400000" algn="bl" rotWithShape="0">
              <a:srgbClr val="000000">
                <a:alpha val="71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다리</a:t>
            </a:r>
            <a:r>
              <a:rPr 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다쳤을</a:t>
            </a:r>
            <a:r>
              <a:rPr 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때 </a:t>
            </a: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애용했던</a:t>
            </a:r>
            <a:r>
              <a:rPr 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/>
            </a:r>
            <a:br>
              <a:rPr 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엘리베이터</a:t>
            </a:r>
            <a:r>
              <a:rPr 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23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여기에</a:t>
            </a:r>
            <a:r>
              <a:rPr 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있는지</a:t>
            </a:r>
            <a:r>
              <a:rPr 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동네</a:t>
            </a:r>
            <a:r>
              <a:rPr 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어르신분들도</a:t>
            </a:r>
            <a:r>
              <a:rPr 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잘 </a:t>
            </a: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모르시는</a:t>
            </a:r>
            <a:r>
              <a:rPr 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듯..</a:t>
            </a:r>
            <a:endParaRPr sz="23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43" name="Google Shape;343;ge68f009625_2_0"/>
          <p:cNvSpPr txBox="1"/>
          <p:nvPr/>
        </p:nvSpPr>
        <p:spPr>
          <a:xfrm>
            <a:off x="11197225" y="6573298"/>
            <a:ext cx="2932200" cy="1600800"/>
          </a:xfrm>
          <a:prstGeom prst="rect">
            <a:avLst/>
          </a:prstGeom>
          <a:solidFill>
            <a:srgbClr val="D2FDFF"/>
          </a:solidFill>
          <a:ln>
            <a:noFill/>
          </a:ln>
          <a:effectLst>
            <a:outerShdw blurRad="342900" dist="76200" dir="5400000" algn="bl" rotWithShape="0">
              <a:srgbClr val="000000">
                <a:alpha val="71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우리동네</a:t>
            </a:r>
            <a:r>
              <a:rPr 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찐 </a:t>
            </a: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호떡</a:t>
            </a:r>
            <a:r>
              <a:rPr 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맛집</a:t>
            </a:r>
            <a:endParaRPr sz="23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여름엔</a:t>
            </a:r>
            <a:r>
              <a:rPr 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안열고</a:t>
            </a:r>
            <a:endParaRPr sz="23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겨울에만</a:t>
            </a:r>
            <a:r>
              <a:rPr 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잠깐</a:t>
            </a:r>
            <a:r>
              <a:rPr 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영업한다</a:t>
            </a:r>
            <a:endParaRPr sz="23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영업시간</a:t>
            </a:r>
            <a:r>
              <a:rPr 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3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모름</a:t>
            </a:r>
            <a:r>
              <a:rPr 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23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</p:spTree>
    <p:extLst>
      <p:ext uri="{BB962C8B-B14F-4D97-AF65-F5344CB8AC3E}">
        <p14:creationId xmlns:p14="http://schemas.microsoft.com/office/powerpoint/2010/main" val="155098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1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954758" y="2947331"/>
            <a:ext cx="4378485" cy="4392338"/>
            <a:chOff x="7912749" y="3414988"/>
            <a:chExt cx="2918990" cy="2928225"/>
          </a:xfrm>
        </p:grpSpPr>
        <p:sp>
          <p:nvSpPr>
            <p:cNvPr id="5" name="타원 4"/>
            <p:cNvSpPr/>
            <p:nvPr/>
          </p:nvSpPr>
          <p:spPr>
            <a:xfrm rot="21118605">
              <a:off x="7951739" y="3418579"/>
              <a:ext cx="2880000" cy="2880000"/>
            </a:xfrm>
            <a:prstGeom prst="ellipse">
              <a:avLst/>
            </a:prstGeom>
            <a:noFill/>
            <a:ln w="50800">
              <a:gradFill>
                <a:gsLst>
                  <a:gs pos="25000">
                    <a:srgbClr val="84CEEB"/>
                  </a:gs>
                  <a:gs pos="0">
                    <a:srgbClr val="5580E9"/>
                  </a:gs>
                  <a:gs pos="50000">
                    <a:srgbClr val="5AB8EC"/>
                  </a:gs>
                  <a:gs pos="75000">
                    <a:srgbClr val="C1C8E4"/>
                  </a:gs>
                  <a:gs pos="100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cxnSp>
          <p:nvCxnSpPr>
            <p:cNvPr id="6" name="직선 연결선 5"/>
            <p:cNvCxnSpPr/>
            <p:nvPr/>
          </p:nvCxnSpPr>
          <p:spPr>
            <a:xfrm rot="5563335" flipV="1">
              <a:off x="8841377" y="4505646"/>
              <a:ext cx="2471162" cy="503676"/>
            </a:xfrm>
            <a:prstGeom prst="line">
              <a:avLst/>
            </a:prstGeom>
            <a:ln w="19050">
              <a:solidFill>
                <a:srgbClr val="C1C8E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 rot="5563335">
              <a:off x="9879638" y="5880595"/>
              <a:ext cx="279223" cy="489053"/>
            </a:xfrm>
            <a:prstGeom prst="line">
              <a:avLst/>
            </a:prstGeom>
            <a:ln w="19050">
              <a:solidFill>
                <a:srgbClr val="C1C8E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rot="5563335" flipH="1" flipV="1">
              <a:off x="8659631" y="3018808"/>
              <a:ext cx="956311" cy="2227172"/>
            </a:xfrm>
            <a:prstGeom prst="line">
              <a:avLst/>
            </a:prstGeom>
            <a:ln w="19050">
              <a:solidFill>
                <a:srgbClr val="C1C8E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rot="5563335" flipH="1" flipV="1">
              <a:off x="8374020" y="3116918"/>
              <a:ext cx="1139073" cy="1829513"/>
            </a:xfrm>
            <a:prstGeom prst="line">
              <a:avLst/>
            </a:prstGeom>
            <a:ln w="19050">
              <a:solidFill>
                <a:srgbClr val="C1C8E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/>
          </p:nvSpPr>
          <p:spPr>
            <a:xfrm rot="21118605">
              <a:off x="10181914" y="3611195"/>
              <a:ext cx="180000" cy="180000"/>
            </a:xfrm>
            <a:prstGeom prst="ellipse">
              <a:avLst/>
            </a:prstGeom>
            <a:blipFill>
              <a:blip r:embed="rId2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11" name="타원 10"/>
            <p:cNvSpPr/>
            <p:nvPr/>
          </p:nvSpPr>
          <p:spPr>
            <a:xfrm rot="21118605">
              <a:off x="7912749" y="4467122"/>
              <a:ext cx="180000" cy="180000"/>
            </a:xfrm>
            <a:prstGeom prst="ellipse">
              <a:avLst/>
            </a:prstGeom>
            <a:blipFill>
              <a:blip r:embed="rId2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12" name="타원 11"/>
            <p:cNvSpPr/>
            <p:nvPr/>
          </p:nvSpPr>
          <p:spPr>
            <a:xfrm rot="21118605">
              <a:off x="9794425" y="3414988"/>
              <a:ext cx="180000" cy="180000"/>
            </a:xfrm>
            <a:prstGeom prst="ellipse">
              <a:avLst/>
            </a:prstGeom>
            <a:blipFill>
              <a:blip r:embed="rId2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13" name="타원 12"/>
            <p:cNvSpPr/>
            <p:nvPr/>
          </p:nvSpPr>
          <p:spPr>
            <a:xfrm rot="21118605">
              <a:off x="10194845" y="5914345"/>
              <a:ext cx="180000" cy="180000"/>
            </a:xfrm>
            <a:prstGeom prst="ellipse">
              <a:avLst/>
            </a:prstGeom>
            <a:blipFill>
              <a:blip r:embed="rId2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14" name="타원 13"/>
            <p:cNvSpPr/>
            <p:nvPr/>
          </p:nvSpPr>
          <p:spPr>
            <a:xfrm rot="21118605">
              <a:off x="9672330" y="6163213"/>
              <a:ext cx="180000" cy="180000"/>
            </a:xfrm>
            <a:prstGeom prst="ellipse">
              <a:avLst/>
            </a:prstGeom>
            <a:blipFill>
              <a:blip r:embed="rId2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5731367" y="4566419"/>
            <a:ext cx="6825266" cy="1154162"/>
          </a:xfrm>
          <a:prstGeom prst="rect">
            <a:avLst/>
          </a:prstGeom>
          <a:noFill/>
        </p:spPr>
        <p:txBody>
          <a:bodyPr wrap="none" lIns="137160" tIns="68580" rIns="137160" bIns="68580">
            <a:spAutoFit/>
          </a:bodyPr>
          <a:lstStyle/>
          <a:p>
            <a:pPr algn="dist"/>
            <a:r>
              <a:rPr lang="en-US" altLang="ko-KR" sz="6600" b="1" spc="-4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ROUTING STAR</a:t>
            </a:r>
          </a:p>
        </p:txBody>
      </p:sp>
    </p:spTree>
    <p:extLst>
      <p:ext uri="{BB962C8B-B14F-4D97-AF65-F5344CB8AC3E}">
        <p14:creationId xmlns:p14="http://schemas.microsoft.com/office/powerpoint/2010/main" val="70631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ge68f009625_6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4" y="686772"/>
            <a:ext cx="16875168" cy="8912168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e68f009625_6_5"/>
          <p:cNvSpPr/>
          <p:nvPr/>
        </p:nvSpPr>
        <p:spPr>
          <a:xfrm>
            <a:off x="705275" y="1405050"/>
            <a:ext cx="16875300" cy="8193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8" name="Google Shape;368;ge68f009625_6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8625" y="1717275"/>
            <a:ext cx="3526200" cy="76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e68f009625_6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9875" y="1717275"/>
            <a:ext cx="3526200" cy="766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e68f009625_6_5"/>
          <p:cNvSpPr txBox="1"/>
          <p:nvPr/>
        </p:nvSpPr>
        <p:spPr>
          <a:xfrm>
            <a:off x="6975100" y="8830318"/>
            <a:ext cx="10682100" cy="1077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92100" marR="292100" lvl="0" indent="0" algn="ctr" rtl="0">
              <a:lnSpc>
                <a:spcPct val="146739"/>
              </a:lnSpc>
              <a:spcBef>
                <a:spcPts val="0"/>
              </a:spcBef>
              <a:spcAft>
                <a:spcPts val="2200"/>
              </a:spcAft>
              <a:buNone/>
            </a:pPr>
            <a:r>
              <a:rPr lang="en-US" sz="2700" dirty="0" err="1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출처</a:t>
            </a:r>
            <a:r>
              <a:rPr lang="en-US" sz="2700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: 50 Gorgeous Color Schemes From Award-Winning Websites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71" name="Google Shape;371;ge68f009625_6_5"/>
          <p:cNvSpPr txBox="1"/>
          <p:nvPr/>
        </p:nvSpPr>
        <p:spPr>
          <a:xfrm>
            <a:off x="5706915" y="1714000"/>
            <a:ext cx="78501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0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Color Concept</a:t>
            </a:r>
            <a:endParaRPr sz="4000" b="1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5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: Clean and Cheerful and Energetic</a:t>
            </a:r>
            <a:endParaRPr sz="3500" b="1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372" name="Google Shape;372;ge68f009625_6_5"/>
          <p:cNvSpPr txBox="1"/>
          <p:nvPr/>
        </p:nvSpPr>
        <p:spPr>
          <a:xfrm>
            <a:off x="5706935" y="3428992"/>
            <a:ext cx="80265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‘</a:t>
            </a:r>
            <a:r>
              <a:rPr lang="en-US" sz="2500" b="1" i="0" u="none" strike="noStrike" cap="none" dirty="0" err="1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루팅스타</a:t>
            </a:r>
            <a:r>
              <a:rPr lang="en-US" sz="2500" b="1" i="0" u="none" strike="noStrike" cap="none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’</a:t>
            </a:r>
            <a:r>
              <a:rPr lang="en-US" sz="2500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b="1" i="0" u="none" strike="noStrike" cap="none" dirty="0" err="1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로고</a:t>
            </a:r>
            <a:endParaRPr sz="2500" i="0" u="none" strike="noStrike" cap="none" dirty="0">
              <a:solidFill>
                <a:srgbClr val="D2FDFF"/>
              </a:solidFill>
              <a:highlight>
                <a:srgbClr val="395E89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Jua"/>
              <a:buChar char="-"/>
            </a:pP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밤하늘의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은하수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이미지를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상상하면서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적절한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색상을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선택</a:t>
            </a:r>
            <a:endParaRPr sz="25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Jua"/>
              <a:buChar char="-"/>
            </a:pP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깨끗하고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깔끔한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인상</a:t>
            </a:r>
            <a:endParaRPr sz="25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Jua"/>
              <a:buChar char="-"/>
            </a:pP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밤하늘에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별자리가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만들어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지는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분위기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표현</a:t>
            </a:r>
            <a:endParaRPr sz="25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73" name="Google Shape;373;ge68f009625_6_5"/>
          <p:cNvSpPr txBox="1"/>
          <p:nvPr/>
        </p:nvSpPr>
        <p:spPr>
          <a:xfrm>
            <a:off x="5706936" y="6206739"/>
            <a:ext cx="72084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기타</a:t>
            </a:r>
            <a:r>
              <a:rPr lang="en-US" sz="2500" b="1" dirty="0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b="1" dirty="0" err="1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요소</a:t>
            </a:r>
            <a:endParaRPr sz="2500" b="1" i="0" u="none" strike="noStrike" cap="none" dirty="0">
              <a:solidFill>
                <a:srgbClr val="D2FDFF"/>
              </a:solidFill>
              <a:highlight>
                <a:srgbClr val="395E89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marR="0" lvl="0" indent="-3873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Jua"/>
              <a:buChar char="-"/>
            </a:pP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어두운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배경에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어울릴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수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있는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포인터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색상을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선택</a:t>
            </a:r>
            <a:endParaRPr sz="25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marR="0" lvl="0" indent="-3873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Jua"/>
              <a:buChar char="-"/>
            </a:pP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낙관적이고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고무적인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인상</a:t>
            </a:r>
            <a:endParaRPr sz="25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marR="0" lvl="0" indent="-3873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Jua"/>
              <a:buChar char="-"/>
            </a:pP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버튼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태그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텍스트</a:t>
            </a:r>
            <a:endParaRPr sz="25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74" name="Google Shape;374;ge68f009625_6_5"/>
          <p:cNvSpPr txBox="1"/>
          <p:nvPr/>
        </p:nvSpPr>
        <p:spPr>
          <a:xfrm>
            <a:off x="2602374" y="822167"/>
            <a:ext cx="51081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latin typeface="Nanum Gothic"/>
                <a:ea typeface="Nanum Gothic"/>
                <a:cs typeface="Nanum Gothic"/>
                <a:sym typeface="Nanum Gothic"/>
              </a:rPr>
              <a:t>UI/UX </a:t>
            </a:r>
            <a:r>
              <a:rPr lang="en-US" sz="2700" b="1" dirty="0" err="1">
                <a:latin typeface="Nanum Gothic"/>
                <a:ea typeface="Nanum Gothic"/>
                <a:cs typeface="Nanum Gothic"/>
                <a:sym typeface="Nanum Gothic"/>
              </a:rPr>
              <a:t>컨셉</a:t>
            </a:r>
            <a:endParaRPr sz="2000" b="1" i="0" u="none" strike="noStrike" cap="none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ge68f009625_6_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4" y="686772"/>
            <a:ext cx="16875168" cy="891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e68f009625_6_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3103" y="1713994"/>
            <a:ext cx="3543727" cy="7663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e68f009625_6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2613" y="1717275"/>
            <a:ext cx="3526200" cy="766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e68f009625_6_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84578" y="1713994"/>
            <a:ext cx="3539007" cy="7663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e68f009625_6_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929313" y="1713994"/>
            <a:ext cx="3543727" cy="7663128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e68f009625_6_32"/>
          <p:cNvSpPr/>
          <p:nvPr/>
        </p:nvSpPr>
        <p:spPr>
          <a:xfrm>
            <a:off x="1808350" y="4557600"/>
            <a:ext cx="1764000" cy="486900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e68f009625_6_32"/>
          <p:cNvSpPr/>
          <p:nvPr/>
        </p:nvSpPr>
        <p:spPr>
          <a:xfrm>
            <a:off x="4788875" y="4557600"/>
            <a:ext cx="458100" cy="486900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e68f009625_6_32"/>
          <p:cNvSpPr/>
          <p:nvPr/>
        </p:nvSpPr>
        <p:spPr>
          <a:xfrm>
            <a:off x="4215150" y="6457275"/>
            <a:ext cx="785100" cy="486900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e68f009625_6_32"/>
          <p:cNvSpPr/>
          <p:nvPr/>
        </p:nvSpPr>
        <p:spPr>
          <a:xfrm>
            <a:off x="11930700" y="8115100"/>
            <a:ext cx="458100" cy="486900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e68f009625_6_32"/>
          <p:cNvSpPr/>
          <p:nvPr/>
        </p:nvSpPr>
        <p:spPr>
          <a:xfrm>
            <a:off x="13141025" y="4710000"/>
            <a:ext cx="3131700" cy="1401300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e68f009625_6_32"/>
          <p:cNvSpPr/>
          <p:nvPr/>
        </p:nvSpPr>
        <p:spPr>
          <a:xfrm>
            <a:off x="8328450" y="8831975"/>
            <a:ext cx="458100" cy="486900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e68f009625_6_32"/>
          <p:cNvSpPr/>
          <p:nvPr/>
        </p:nvSpPr>
        <p:spPr>
          <a:xfrm>
            <a:off x="2285000" y="7201075"/>
            <a:ext cx="744000" cy="486900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e68f009625_6_32"/>
          <p:cNvSpPr txBox="1"/>
          <p:nvPr/>
        </p:nvSpPr>
        <p:spPr>
          <a:xfrm>
            <a:off x="2602374" y="822167"/>
            <a:ext cx="51081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latin typeface="Nanum Gothic"/>
                <a:ea typeface="Nanum Gothic"/>
                <a:cs typeface="Nanum Gothic"/>
                <a:sym typeface="Nanum Gothic"/>
              </a:rPr>
              <a:t>UI/UX </a:t>
            </a:r>
            <a:r>
              <a:rPr lang="en-US" sz="2700" b="1" dirty="0" err="1">
                <a:latin typeface="Nanum Gothic"/>
                <a:ea typeface="Nanum Gothic"/>
                <a:cs typeface="Nanum Gothic"/>
                <a:sym typeface="Nanum Gothic"/>
              </a:rPr>
              <a:t>컨셉</a:t>
            </a:r>
            <a:endParaRPr sz="2000" b="1" i="0" u="none" strike="noStrike" cap="none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237;p4"/>
          <p:cNvSpPr txBox="1"/>
          <p:nvPr/>
        </p:nvSpPr>
        <p:spPr>
          <a:xfrm>
            <a:off x="10683562" y="3528347"/>
            <a:ext cx="5912700" cy="6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600" b="1" i="0" u="none" strike="noStrike" cap="none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0</a:t>
            </a:r>
            <a:r>
              <a:rPr lang="en-US" sz="276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2</a:t>
            </a:r>
            <a:endParaRPr sz="18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396" name="Google Shape;396;ge669a4eeb1_0_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4" y="686772"/>
            <a:ext cx="16875168" cy="891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e669a4eeb1_0_56"/>
          <p:cNvPicPr preferRelativeResize="0"/>
          <p:nvPr/>
        </p:nvPicPr>
        <p:blipFill rotWithShape="1">
          <a:blip r:embed="rId4">
            <a:alphaModFix/>
          </a:blip>
          <a:srcRect r="-1667"/>
          <a:stretch/>
        </p:blipFill>
        <p:spPr>
          <a:xfrm>
            <a:off x="1709975" y="1975725"/>
            <a:ext cx="6464550" cy="42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e669a4eeb1_0_56"/>
          <p:cNvSpPr txBox="1"/>
          <p:nvPr/>
        </p:nvSpPr>
        <p:spPr>
          <a:xfrm>
            <a:off x="3457633" y="4200154"/>
            <a:ext cx="2100485" cy="12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기능</a:t>
            </a:r>
            <a:endParaRPr sz="78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398" name="Google Shape;398;ge669a4eeb1_0_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5808888" y="2271402"/>
            <a:ext cx="708876" cy="56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e669a4eeb1_0_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9776" y="9352381"/>
            <a:ext cx="16813079" cy="24761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e669a4eeb1_0_56"/>
          <p:cNvSpPr txBox="1"/>
          <p:nvPr/>
        </p:nvSpPr>
        <p:spPr>
          <a:xfrm>
            <a:off x="5400987" y="5145033"/>
            <a:ext cx="64305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루팅스타의</a:t>
            </a:r>
            <a:r>
              <a:rPr 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서비스를</a:t>
            </a:r>
            <a:r>
              <a:rPr 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소개합니다</a:t>
            </a:r>
            <a:r>
              <a:rPr 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</p:spTree>
    <p:extLst>
      <p:ext uri="{BB962C8B-B14F-4D97-AF65-F5344CB8AC3E}">
        <p14:creationId xmlns:p14="http://schemas.microsoft.com/office/powerpoint/2010/main" val="340133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ge67cc682e5_4_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4" y="686772"/>
            <a:ext cx="16875168" cy="8912168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직사각형 52"/>
          <p:cNvSpPr/>
          <p:nvPr/>
        </p:nvSpPr>
        <p:spPr>
          <a:xfrm>
            <a:off x="5429180" y="1685107"/>
            <a:ext cx="3538192" cy="7661365"/>
          </a:xfrm>
          <a:prstGeom prst="rect">
            <a:avLst/>
          </a:prstGeom>
          <a:solidFill>
            <a:srgbClr val="101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55"/>
          <a:stretch/>
        </p:blipFill>
        <p:spPr>
          <a:xfrm>
            <a:off x="5429180" y="5903089"/>
            <a:ext cx="3538192" cy="3443383"/>
          </a:xfrm>
          <a:prstGeom prst="rect">
            <a:avLst/>
          </a:prstGeom>
        </p:spPr>
      </p:pic>
      <p:grpSp>
        <p:nvGrpSpPr>
          <p:cNvPr id="55" name="그룹 54"/>
          <p:cNvGrpSpPr/>
          <p:nvPr/>
        </p:nvGrpSpPr>
        <p:grpSpPr>
          <a:xfrm>
            <a:off x="6334588" y="3344578"/>
            <a:ext cx="1959703" cy="1965902"/>
            <a:chOff x="7912749" y="3414988"/>
            <a:chExt cx="2918992" cy="2928225"/>
          </a:xfrm>
        </p:grpSpPr>
        <p:sp>
          <p:nvSpPr>
            <p:cNvPr id="56" name="타원 55"/>
            <p:cNvSpPr/>
            <p:nvPr/>
          </p:nvSpPr>
          <p:spPr>
            <a:xfrm rot="21118605">
              <a:off x="7951740" y="3418579"/>
              <a:ext cx="2880001" cy="2880001"/>
            </a:xfrm>
            <a:prstGeom prst="ellipse">
              <a:avLst/>
            </a:prstGeom>
            <a:noFill/>
            <a:ln w="50800">
              <a:gradFill>
                <a:gsLst>
                  <a:gs pos="25000">
                    <a:srgbClr val="84CEEB"/>
                  </a:gs>
                  <a:gs pos="0">
                    <a:srgbClr val="5580E9"/>
                  </a:gs>
                  <a:gs pos="50000">
                    <a:srgbClr val="5AB8EC"/>
                  </a:gs>
                  <a:gs pos="75000">
                    <a:srgbClr val="C1C8E4"/>
                  </a:gs>
                  <a:gs pos="100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/>
            <p:cNvCxnSpPr/>
            <p:nvPr/>
          </p:nvCxnSpPr>
          <p:spPr>
            <a:xfrm rot="5563335" flipV="1">
              <a:off x="8841377" y="4505646"/>
              <a:ext cx="2471162" cy="503676"/>
            </a:xfrm>
            <a:prstGeom prst="line">
              <a:avLst/>
            </a:prstGeom>
            <a:ln w="19050">
              <a:solidFill>
                <a:srgbClr val="C1C8E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 rot="5563335">
              <a:off x="9879638" y="5880595"/>
              <a:ext cx="279223" cy="489053"/>
            </a:xfrm>
            <a:prstGeom prst="line">
              <a:avLst/>
            </a:prstGeom>
            <a:ln w="19050">
              <a:solidFill>
                <a:srgbClr val="C1C8E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 rot="5563335" flipH="1" flipV="1">
              <a:off x="8659631" y="3018808"/>
              <a:ext cx="956311" cy="2227172"/>
            </a:xfrm>
            <a:prstGeom prst="line">
              <a:avLst/>
            </a:prstGeom>
            <a:ln w="19050">
              <a:solidFill>
                <a:srgbClr val="C1C8E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 rot="5563335" flipH="1" flipV="1">
              <a:off x="8374020" y="3116918"/>
              <a:ext cx="1139073" cy="1829513"/>
            </a:xfrm>
            <a:prstGeom prst="line">
              <a:avLst/>
            </a:prstGeom>
            <a:ln w="19050">
              <a:solidFill>
                <a:srgbClr val="C1C8E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타원 60"/>
            <p:cNvSpPr/>
            <p:nvPr/>
          </p:nvSpPr>
          <p:spPr>
            <a:xfrm rot="21118605">
              <a:off x="8484219" y="4133121"/>
              <a:ext cx="179999" cy="179999"/>
            </a:xfrm>
            <a:prstGeom prst="ellipse">
              <a:avLst/>
            </a:prstGeom>
            <a:blipFill>
              <a:blip r:embed="rId5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 rot="21118605">
              <a:off x="7912749" y="4467122"/>
              <a:ext cx="180000" cy="180000"/>
            </a:xfrm>
            <a:prstGeom prst="ellipse">
              <a:avLst/>
            </a:prstGeom>
            <a:blipFill>
              <a:blip r:embed="rId5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 rot="21118605">
              <a:off x="9794425" y="3414988"/>
              <a:ext cx="180000" cy="180000"/>
            </a:xfrm>
            <a:prstGeom prst="ellipse">
              <a:avLst/>
            </a:prstGeom>
            <a:blipFill>
              <a:blip r:embed="rId5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 rot="21118605">
              <a:off x="10194845" y="5914345"/>
              <a:ext cx="180000" cy="180000"/>
            </a:xfrm>
            <a:prstGeom prst="ellipse">
              <a:avLst/>
            </a:prstGeom>
            <a:blipFill>
              <a:blip r:embed="rId5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 rot="21118605">
              <a:off x="9672330" y="6163213"/>
              <a:ext cx="180000" cy="180000"/>
            </a:xfrm>
            <a:prstGeom prst="ellipse">
              <a:avLst/>
            </a:prstGeom>
            <a:blipFill>
              <a:blip r:embed="rId5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직사각형 65"/>
          <p:cNvSpPr/>
          <p:nvPr/>
        </p:nvSpPr>
        <p:spPr>
          <a:xfrm>
            <a:off x="5705128" y="4050530"/>
            <a:ext cx="3244799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dist"/>
            <a:r>
              <a:rPr lang="en-US" altLang="ko-KR" sz="2900" b="1" spc="-15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ROUTING STAR</a:t>
            </a:r>
            <a:endParaRPr lang="en-US" altLang="ko-KR" sz="2900" b="1" cap="none" spc="-15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444554" y="3218598"/>
            <a:ext cx="3540010" cy="2326961"/>
          </a:xfrm>
          <a:prstGeom prst="rect">
            <a:avLst/>
          </a:prstGeom>
          <a:solidFill>
            <a:srgbClr val="1014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2351780" y="3344578"/>
            <a:ext cx="1959703" cy="1965902"/>
            <a:chOff x="7912749" y="3414988"/>
            <a:chExt cx="2918992" cy="2928225"/>
          </a:xfrm>
        </p:grpSpPr>
        <p:sp>
          <p:nvSpPr>
            <p:cNvPr id="40" name="타원 39"/>
            <p:cNvSpPr/>
            <p:nvPr/>
          </p:nvSpPr>
          <p:spPr>
            <a:xfrm rot="21118605">
              <a:off x="7951740" y="3418579"/>
              <a:ext cx="2880001" cy="2880001"/>
            </a:xfrm>
            <a:prstGeom prst="ellipse">
              <a:avLst/>
            </a:prstGeom>
            <a:noFill/>
            <a:ln w="50800">
              <a:gradFill>
                <a:gsLst>
                  <a:gs pos="25000">
                    <a:srgbClr val="84CEEB"/>
                  </a:gs>
                  <a:gs pos="0">
                    <a:srgbClr val="5580E9"/>
                  </a:gs>
                  <a:gs pos="50000">
                    <a:srgbClr val="5AB8EC"/>
                  </a:gs>
                  <a:gs pos="75000">
                    <a:srgbClr val="C1C8E4"/>
                  </a:gs>
                  <a:gs pos="100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직선 연결선 40"/>
            <p:cNvCxnSpPr/>
            <p:nvPr/>
          </p:nvCxnSpPr>
          <p:spPr>
            <a:xfrm rot="5563335" flipV="1">
              <a:off x="8841377" y="4505646"/>
              <a:ext cx="2471162" cy="503676"/>
            </a:xfrm>
            <a:prstGeom prst="line">
              <a:avLst/>
            </a:prstGeom>
            <a:ln w="19050">
              <a:solidFill>
                <a:srgbClr val="C1C8E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rot="5563335">
              <a:off x="9879638" y="5880595"/>
              <a:ext cx="279223" cy="489053"/>
            </a:xfrm>
            <a:prstGeom prst="line">
              <a:avLst/>
            </a:prstGeom>
            <a:ln w="19050">
              <a:solidFill>
                <a:srgbClr val="C1C8E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 rot="5563335" flipH="1" flipV="1">
              <a:off x="8659631" y="3018808"/>
              <a:ext cx="956311" cy="2227172"/>
            </a:xfrm>
            <a:prstGeom prst="line">
              <a:avLst/>
            </a:prstGeom>
            <a:ln w="19050">
              <a:solidFill>
                <a:srgbClr val="C1C8E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rot="5563335" flipH="1" flipV="1">
              <a:off x="8374020" y="3116918"/>
              <a:ext cx="1139073" cy="1829513"/>
            </a:xfrm>
            <a:prstGeom prst="line">
              <a:avLst/>
            </a:prstGeom>
            <a:ln w="19050">
              <a:solidFill>
                <a:srgbClr val="C1C8E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/>
            <p:cNvSpPr/>
            <p:nvPr/>
          </p:nvSpPr>
          <p:spPr>
            <a:xfrm rot="21118605">
              <a:off x="8484219" y="4133121"/>
              <a:ext cx="179999" cy="179999"/>
            </a:xfrm>
            <a:prstGeom prst="ellipse">
              <a:avLst/>
            </a:prstGeom>
            <a:blipFill>
              <a:blip r:embed="rId5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 rot="21118605">
              <a:off x="7912749" y="4467122"/>
              <a:ext cx="180000" cy="180000"/>
            </a:xfrm>
            <a:prstGeom prst="ellipse">
              <a:avLst/>
            </a:prstGeom>
            <a:blipFill>
              <a:blip r:embed="rId5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 rot="21118605">
              <a:off x="9794425" y="3414988"/>
              <a:ext cx="180000" cy="180000"/>
            </a:xfrm>
            <a:prstGeom prst="ellipse">
              <a:avLst/>
            </a:prstGeom>
            <a:blipFill>
              <a:blip r:embed="rId5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 rot="21118605">
              <a:off x="10194845" y="5914345"/>
              <a:ext cx="180000" cy="180000"/>
            </a:xfrm>
            <a:prstGeom prst="ellipse">
              <a:avLst/>
            </a:prstGeom>
            <a:blipFill>
              <a:blip r:embed="rId5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 rot="21118605">
              <a:off x="9672330" y="6163213"/>
              <a:ext cx="180000" cy="180000"/>
            </a:xfrm>
            <a:prstGeom prst="ellipse">
              <a:avLst/>
            </a:prstGeom>
            <a:blipFill>
              <a:blip r:embed="rId5">
                <a:alphaModFix amt="99000"/>
              </a:blip>
              <a:tile tx="0" ty="0" sx="100000" sy="100000" flip="none" algn="tl"/>
            </a:blipFill>
            <a:ln>
              <a:gradFill>
                <a:gsLst>
                  <a:gs pos="0">
                    <a:srgbClr val="5580E9"/>
                  </a:gs>
                  <a:gs pos="25000">
                    <a:srgbClr val="84CEEB"/>
                  </a:gs>
                  <a:gs pos="50000">
                    <a:srgbClr val="5AB8EB"/>
                  </a:gs>
                  <a:gs pos="100000">
                    <a:srgbClr val="C1C8E4"/>
                  </a:gs>
                  <a:gs pos="75000">
                    <a:srgbClr val="8860D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1722320" y="4050530"/>
            <a:ext cx="3244799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dist"/>
            <a:r>
              <a:rPr lang="en-US" altLang="ko-KR" sz="2900" b="1" spc="-15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ROUTING STAR</a:t>
            </a:r>
            <a:endParaRPr lang="en-US" altLang="ko-KR" sz="2900" b="1" cap="none" spc="-15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8"/>
          <a:stretch/>
        </p:blipFill>
        <p:spPr>
          <a:xfrm>
            <a:off x="1445557" y="5370653"/>
            <a:ext cx="3539007" cy="3975819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72"/>
          <a:stretch/>
        </p:blipFill>
        <p:spPr>
          <a:xfrm>
            <a:off x="1445557" y="1683342"/>
            <a:ext cx="3539007" cy="1580720"/>
          </a:xfrm>
          <a:prstGeom prst="rect">
            <a:avLst/>
          </a:prstGeom>
        </p:spPr>
      </p:pic>
      <p:sp>
        <p:nvSpPr>
          <p:cNvPr id="437" name="Google Shape;437;ge67cc682e5_4_95"/>
          <p:cNvSpPr txBox="1"/>
          <p:nvPr/>
        </p:nvSpPr>
        <p:spPr>
          <a:xfrm>
            <a:off x="9713610" y="4037717"/>
            <a:ext cx="80265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err="1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인트로페이지</a:t>
            </a:r>
            <a:endParaRPr sz="2500" i="0" u="none" strike="noStrike" cap="none" dirty="0">
              <a:solidFill>
                <a:srgbClr val="D2FDFF"/>
              </a:solidFill>
              <a:highlight>
                <a:srgbClr val="395E89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Jua"/>
              <a:buChar char="-"/>
            </a:pP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애니메이션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효과를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주면서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자연스럽게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접근을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유도</a:t>
            </a:r>
            <a:endParaRPr sz="25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Jua"/>
              <a:buChar char="-"/>
            </a:pP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어떠한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서비스인지를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사용자가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인지할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수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있도록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느낌을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줌.</a:t>
            </a:r>
            <a:endParaRPr sz="25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38" name="Google Shape;438;ge67cc682e5_4_95"/>
          <p:cNvSpPr txBox="1"/>
          <p:nvPr/>
        </p:nvSpPr>
        <p:spPr>
          <a:xfrm>
            <a:off x="9725535" y="1713994"/>
            <a:ext cx="4740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Intro &amp; Login Page</a:t>
            </a:r>
            <a:endParaRPr sz="4000" b="1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439" name="Google Shape;439;ge67cc682e5_4_95"/>
          <p:cNvCxnSpPr>
            <a:stCxn id="440" idx="3"/>
            <a:endCxn id="441" idx="1"/>
          </p:cNvCxnSpPr>
          <p:nvPr/>
        </p:nvCxnSpPr>
        <p:spPr>
          <a:xfrm rot="10800000" flipH="1">
            <a:off x="8297875" y="6370550"/>
            <a:ext cx="1427700" cy="654600"/>
          </a:xfrm>
          <a:prstGeom prst="straightConnector1">
            <a:avLst/>
          </a:prstGeom>
          <a:noFill/>
          <a:ln w="38100" cap="flat" cmpd="sng">
            <a:solidFill>
              <a:srgbClr val="F4976C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441" name="Google Shape;441;ge67cc682e5_4_95"/>
          <p:cNvSpPr txBox="1"/>
          <p:nvPr/>
        </p:nvSpPr>
        <p:spPr>
          <a:xfrm>
            <a:off x="9725536" y="5747064"/>
            <a:ext cx="72084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 dirty="0" err="1">
                <a:solidFill>
                  <a:srgbClr val="D2FDFF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로그인</a:t>
            </a:r>
            <a:endParaRPr sz="2500" b="1" i="0" u="none" strike="noStrike" cap="none" dirty="0">
              <a:solidFill>
                <a:srgbClr val="D2FDFF"/>
              </a:solidFill>
              <a:highlight>
                <a:srgbClr val="395E89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카카오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구글로그인</a:t>
            </a:r>
            <a:endParaRPr sz="25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Jua"/>
              <a:buChar char="-"/>
            </a:pP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회원이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아닌경우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로그인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없이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메인페이지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둘러보기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가능</a:t>
            </a:r>
            <a:endParaRPr sz="25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40" name="Google Shape;440;ge67cc682e5_4_95"/>
          <p:cNvSpPr/>
          <p:nvPr/>
        </p:nvSpPr>
        <p:spPr>
          <a:xfrm>
            <a:off x="6153175" y="6189350"/>
            <a:ext cx="2144700" cy="1671600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ge669a4eeb1_1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4" y="686772"/>
            <a:ext cx="16875168" cy="891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e669a4eeb1_1_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9258" y="2235607"/>
            <a:ext cx="709348" cy="567071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e669a4eeb1_1_19"/>
          <p:cNvSpPr txBox="1"/>
          <p:nvPr/>
        </p:nvSpPr>
        <p:spPr>
          <a:xfrm>
            <a:off x="4393585" y="3153984"/>
            <a:ext cx="9020700" cy="20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 b="1" dirty="0" err="1">
                <a:solidFill>
                  <a:srgbClr val="F4976C"/>
                </a:solidFill>
                <a:highlight>
                  <a:srgbClr val="D2FDFF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정보를</a:t>
            </a:r>
            <a:r>
              <a:rPr lang="en-US" sz="9200" b="1" dirty="0">
                <a:solidFill>
                  <a:srgbClr val="F4976C"/>
                </a:solidFill>
                <a:highlight>
                  <a:srgbClr val="D2FDFF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9200" b="1" dirty="0" err="1">
                <a:solidFill>
                  <a:srgbClr val="F4976C"/>
                </a:solidFill>
                <a:highlight>
                  <a:srgbClr val="D2FDFF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얻을래</a:t>
            </a:r>
            <a:r>
              <a:rPr lang="en-US" sz="9200" b="1" dirty="0">
                <a:solidFill>
                  <a:srgbClr val="F4976C"/>
                </a:solidFill>
                <a:highlight>
                  <a:srgbClr val="D2FDFF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1800" b="1" i="0" u="none" strike="noStrike" cap="none" dirty="0">
              <a:solidFill>
                <a:srgbClr val="F4976C"/>
              </a:solidFill>
              <a:highlight>
                <a:srgbClr val="D2FDFF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49" name="Google Shape;449;ge669a4eeb1_1_19"/>
          <p:cNvSpPr txBox="1"/>
          <p:nvPr/>
        </p:nvSpPr>
        <p:spPr>
          <a:xfrm>
            <a:off x="1494076" y="4823500"/>
            <a:ext cx="14819700" cy="3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유저들만</a:t>
            </a:r>
            <a:r>
              <a:rPr lang="en-US" sz="7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7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알고있는</a:t>
            </a:r>
            <a:r>
              <a:rPr lang="en-US" sz="7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/>
            </a:r>
            <a:br>
              <a:rPr lang="en-US" sz="7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7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경로에</a:t>
            </a:r>
            <a:r>
              <a:rPr lang="en-US" sz="7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7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대한</a:t>
            </a:r>
            <a:r>
              <a:rPr lang="en-US" sz="7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7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특별한</a:t>
            </a:r>
            <a:r>
              <a:rPr lang="en-US" sz="7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7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정보를</a:t>
            </a:r>
            <a:r>
              <a:rPr lang="en-US" sz="7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/>
            </a:r>
            <a:br>
              <a:rPr lang="en-US" sz="7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7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얻어보세요</a:t>
            </a:r>
            <a:endParaRPr sz="76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450" name="Google Shape;450;ge669a4eeb1_1_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9776" y="9352381"/>
            <a:ext cx="16813079" cy="247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ge67cc682e5_1_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4" y="686772"/>
            <a:ext cx="16875168" cy="891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e67cc682e5_1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59275" y="1727517"/>
            <a:ext cx="3543725" cy="7663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e67cc682e5_1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9875" y="1717275"/>
            <a:ext cx="3526200" cy="7663124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e67cc682e5_1_25"/>
          <p:cNvSpPr txBox="1"/>
          <p:nvPr/>
        </p:nvSpPr>
        <p:spPr>
          <a:xfrm>
            <a:off x="19274875" y="1908925"/>
            <a:ext cx="35262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현경님@!!!!! 노션에 naming convention pdf파일이 프론트 코딩 컨벤션 맞나여!?!?</a:t>
            </a:r>
            <a:endParaRPr sz="2900"/>
          </a:p>
        </p:txBody>
      </p:sp>
      <p:sp>
        <p:nvSpPr>
          <p:cNvPr id="460" name="Google Shape;460;ge67cc682e5_1_25"/>
          <p:cNvSpPr txBox="1"/>
          <p:nvPr/>
        </p:nvSpPr>
        <p:spPr>
          <a:xfrm>
            <a:off x="5706925" y="3261775"/>
            <a:ext cx="6789600" cy="2361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메인페이지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/>
            </a:r>
            <a:b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팔로워들이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올린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루트를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볼 수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있어요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메인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페이지에서는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각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루트에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대한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endParaRPr sz="24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CB263E"/>
                </a:solidFill>
                <a:highlight>
                  <a:schemeClr val="dk2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좋아요</a:t>
            </a:r>
            <a:r>
              <a:rPr lang="en-US" sz="2400" b="1" dirty="0">
                <a:highlight>
                  <a:schemeClr val="dk2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en-US" sz="2400" b="1" dirty="0" err="1">
                <a:solidFill>
                  <a:srgbClr val="D2FDFF"/>
                </a:solidFill>
                <a:highlight>
                  <a:schemeClr val="dk2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저장하기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를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할 수 </a:t>
            </a:r>
            <a:r>
              <a:rPr 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있도록</a:t>
            </a:r>
            <a:r>
              <a:rPr 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4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기획하였습니다</a:t>
            </a:r>
            <a:r>
              <a:rPr 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sz="29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61" name="Google Shape;461;ge67cc682e5_1_25"/>
          <p:cNvSpPr txBox="1"/>
          <p:nvPr/>
        </p:nvSpPr>
        <p:spPr>
          <a:xfrm>
            <a:off x="5446175" y="6423325"/>
            <a:ext cx="6789600" cy="2396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메인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페이지의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썸네일을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클릭하면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해당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루트의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/>
            </a:r>
            <a:b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디테일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페이지로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이동합니다</a:t>
            </a:r>
            <a:endParaRPr sz="25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디테일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페이지에서는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루트에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속한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포인트의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/>
            </a:r>
            <a:b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세부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정보를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볼 수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있습니다</a:t>
            </a:r>
            <a:endParaRPr sz="30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62" name="Google Shape;462;ge67cc682e5_1_25"/>
          <p:cNvSpPr txBox="1"/>
          <p:nvPr/>
        </p:nvSpPr>
        <p:spPr>
          <a:xfrm>
            <a:off x="5706915" y="1714000"/>
            <a:ext cx="78501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0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Main Page &amp;</a:t>
            </a:r>
            <a:endParaRPr sz="4000" b="1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0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Route Detail Page</a:t>
            </a:r>
            <a:endParaRPr sz="40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463" name="Google Shape;463;ge67cc682e5_1_25"/>
          <p:cNvCxnSpPr>
            <a:stCxn id="464" idx="3"/>
            <a:endCxn id="460" idx="1"/>
          </p:cNvCxnSpPr>
          <p:nvPr/>
        </p:nvCxnSpPr>
        <p:spPr>
          <a:xfrm>
            <a:off x="4749325" y="3784125"/>
            <a:ext cx="957600" cy="658343"/>
          </a:xfrm>
          <a:prstGeom prst="straightConnector1">
            <a:avLst/>
          </a:prstGeom>
          <a:noFill/>
          <a:ln w="63500" cap="flat" cmpd="sng">
            <a:solidFill>
              <a:srgbClr val="F4976C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465" name="Google Shape;465;ge67cc682e5_1_25"/>
          <p:cNvCxnSpPr>
            <a:stCxn id="461" idx="3"/>
            <a:endCxn id="466" idx="1"/>
          </p:cNvCxnSpPr>
          <p:nvPr/>
        </p:nvCxnSpPr>
        <p:spPr>
          <a:xfrm flipV="1">
            <a:off x="12235775" y="7534375"/>
            <a:ext cx="1540500" cy="87340"/>
          </a:xfrm>
          <a:prstGeom prst="straightConnector1">
            <a:avLst/>
          </a:prstGeom>
          <a:noFill/>
          <a:ln w="63500" cap="flat" cmpd="sng">
            <a:solidFill>
              <a:srgbClr val="F4976C"/>
            </a:solidFill>
            <a:prstDash val="solid"/>
            <a:round/>
            <a:headEnd type="oval" w="sm" len="sm"/>
            <a:tailEnd type="none" w="sm" len="sm"/>
          </a:ln>
        </p:spPr>
      </p:cxnSp>
      <p:sp>
        <p:nvSpPr>
          <p:cNvPr id="464" name="Google Shape;464;ge67cc682e5_1_25"/>
          <p:cNvSpPr/>
          <p:nvPr/>
        </p:nvSpPr>
        <p:spPr>
          <a:xfrm>
            <a:off x="1616125" y="2573475"/>
            <a:ext cx="3133200" cy="2421300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e67cc682e5_1_25"/>
          <p:cNvSpPr/>
          <p:nvPr/>
        </p:nvSpPr>
        <p:spPr>
          <a:xfrm>
            <a:off x="13776275" y="6423325"/>
            <a:ext cx="3345900" cy="2222100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ge67cc682e5_4_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4" y="686772"/>
            <a:ext cx="16875168" cy="891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e67cc682e5_4_1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1090" y="1713994"/>
            <a:ext cx="3543726" cy="766313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e67cc682e5_4_163"/>
          <p:cNvSpPr/>
          <p:nvPr/>
        </p:nvSpPr>
        <p:spPr>
          <a:xfrm>
            <a:off x="1398270" y="2503160"/>
            <a:ext cx="1519102" cy="768359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e67cc682e5_4_163"/>
          <p:cNvSpPr txBox="1"/>
          <p:nvPr/>
        </p:nvSpPr>
        <p:spPr>
          <a:xfrm>
            <a:off x="5706935" y="1713994"/>
            <a:ext cx="2807179" cy="70788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DetailPage</a:t>
            </a:r>
            <a:endParaRPr sz="4000" b="1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cxnSp>
        <p:nvCxnSpPr>
          <p:cNvPr id="475" name="Google Shape;475;ge67cc682e5_4_163"/>
          <p:cNvCxnSpPr>
            <a:stCxn id="473" idx="3"/>
            <a:endCxn id="476" idx="1"/>
          </p:cNvCxnSpPr>
          <p:nvPr/>
        </p:nvCxnSpPr>
        <p:spPr>
          <a:xfrm>
            <a:off x="2917372" y="2887340"/>
            <a:ext cx="2789552" cy="543783"/>
          </a:xfrm>
          <a:prstGeom prst="straightConnector1">
            <a:avLst/>
          </a:prstGeom>
          <a:noFill/>
          <a:ln w="63500" cap="flat" cmpd="sng">
            <a:solidFill>
              <a:srgbClr val="F4976C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477" name="Google Shape;477;ge67cc682e5_4_163"/>
          <p:cNvSpPr/>
          <p:nvPr/>
        </p:nvSpPr>
        <p:spPr>
          <a:xfrm>
            <a:off x="1478280" y="6495750"/>
            <a:ext cx="3449320" cy="2170729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8" name="Google Shape;478;ge67cc682e5_4_163"/>
          <p:cNvCxnSpPr>
            <a:stCxn id="479" idx="3"/>
            <a:endCxn id="480" idx="1"/>
          </p:cNvCxnSpPr>
          <p:nvPr/>
        </p:nvCxnSpPr>
        <p:spPr>
          <a:xfrm>
            <a:off x="4407408" y="5704840"/>
            <a:ext cx="1299527" cy="1506929"/>
          </a:xfrm>
          <a:prstGeom prst="straightConnector1">
            <a:avLst/>
          </a:prstGeom>
          <a:noFill/>
          <a:ln w="63500" cap="flat" cmpd="sng">
            <a:solidFill>
              <a:srgbClr val="F4976C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479" name="Google Shape;479;ge67cc682e5_4_163"/>
          <p:cNvSpPr/>
          <p:nvPr/>
        </p:nvSpPr>
        <p:spPr>
          <a:xfrm>
            <a:off x="1988446" y="5035296"/>
            <a:ext cx="2418962" cy="1339087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1" name="Google Shape;481;ge67cc682e5_4_163"/>
          <p:cNvCxnSpPr>
            <a:stCxn id="477" idx="3"/>
            <a:endCxn id="482" idx="1"/>
          </p:cNvCxnSpPr>
          <p:nvPr/>
        </p:nvCxnSpPr>
        <p:spPr>
          <a:xfrm>
            <a:off x="4927600" y="7581115"/>
            <a:ext cx="779335" cy="1007214"/>
          </a:xfrm>
          <a:prstGeom prst="straightConnector1">
            <a:avLst/>
          </a:prstGeom>
          <a:noFill/>
          <a:ln w="63500" cap="flat" cmpd="sng">
            <a:solidFill>
              <a:srgbClr val="F4976C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476" name="Google Shape;476;ge67cc682e5_4_163"/>
          <p:cNvSpPr txBox="1"/>
          <p:nvPr/>
        </p:nvSpPr>
        <p:spPr>
          <a:xfrm>
            <a:off x="5706924" y="2924850"/>
            <a:ext cx="4202100" cy="1012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작성자</a:t>
            </a:r>
            <a:r>
              <a:rPr lang="en-US" sz="27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7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정보</a:t>
            </a:r>
            <a:endParaRPr sz="27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-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가져온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지도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좌측상단에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위치</a:t>
            </a:r>
            <a:endParaRPr sz="25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80" name="Google Shape;480;ge67cc682e5_4_163"/>
          <p:cNvSpPr txBox="1"/>
          <p:nvPr/>
        </p:nvSpPr>
        <p:spPr>
          <a:xfrm>
            <a:off x="5706935" y="6705496"/>
            <a:ext cx="6429900" cy="1012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루트정보</a:t>
            </a:r>
            <a:endParaRPr sz="27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Jua"/>
              <a:buChar char="-"/>
            </a:pP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완성된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루팅스타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이미지와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설명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기재</a:t>
            </a:r>
            <a:endParaRPr sz="25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82" name="Google Shape;482;ge67cc682e5_4_163"/>
          <p:cNvSpPr txBox="1"/>
          <p:nvPr/>
        </p:nvSpPr>
        <p:spPr>
          <a:xfrm>
            <a:off x="5706935" y="8082056"/>
            <a:ext cx="2805600" cy="1012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댓글</a:t>
            </a:r>
            <a:endParaRPr sz="27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-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댓글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대댓글기능</a:t>
            </a:r>
            <a:endParaRPr sz="25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483" name="Google Shape;483;ge67cc682e5_4_1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48625" y="1713994"/>
            <a:ext cx="3543726" cy="766313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e67cc682e5_4_163"/>
          <p:cNvSpPr/>
          <p:nvPr/>
        </p:nvSpPr>
        <p:spPr>
          <a:xfrm>
            <a:off x="4156592" y="3392220"/>
            <a:ext cx="652505" cy="652505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5" name="Google Shape;485;ge67cc682e5_4_163"/>
          <p:cNvCxnSpPr>
            <a:stCxn id="484" idx="3"/>
            <a:endCxn id="486" idx="1"/>
          </p:cNvCxnSpPr>
          <p:nvPr/>
        </p:nvCxnSpPr>
        <p:spPr>
          <a:xfrm>
            <a:off x="4809097" y="3718473"/>
            <a:ext cx="897838" cy="1379105"/>
          </a:xfrm>
          <a:prstGeom prst="straightConnector1">
            <a:avLst/>
          </a:prstGeom>
          <a:noFill/>
          <a:ln w="63500" cap="flat" cmpd="sng">
            <a:solidFill>
              <a:srgbClr val="F4976C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486" name="Google Shape;486;ge67cc682e5_4_163"/>
          <p:cNvSpPr txBox="1"/>
          <p:nvPr/>
        </p:nvSpPr>
        <p:spPr>
          <a:xfrm>
            <a:off x="5706935" y="4370091"/>
            <a:ext cx="7391700" cy="1454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장소정보</a:t>
            </a:r>
            <a:endParaRPr sz="27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Jua"/>
              <a:buChar char="-"/>
            </a:pP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사용자가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작성한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장소에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대한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정보가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모달창으로</a:t>
            </a:r>
            <a:endParaRPr sz="25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보여집니다</a:t>
            </a:r>
            <a:r>
              <a:rPr lang="en-US" sz="2500" b="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.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ge68f009625_6_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4" y="686772"/>
            <a:ext cx="16875168" cy="891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e68f009625_6_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9258" y="2235607"/>
            <a:ext cx="709348" cy="567071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e68f009625_6_70"/>
          <p:cNvSpPr txBox="1"/>
          <p:nvPr/>
        </p:nvSpPr>
        <p:spPr>
          <a:xfrm>
            <a:off x="4393585" y="3153984"/>
            <a:ext cx="9020700" cy="20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 b="1" dirty="0" err="1">
                <a:solidFill>
                  <a:srgbClr val="FBEBA6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공유할래</a:t>
            </a:r>
            <a:r>
              <a:rPr lang="en-US" sz="9200" b="1" dirty="0">
                <a:solidFill>
                  <a:srgbClr val="FBEBA6"/>
                </a:solidFill>
                <a:highlight>
                  <a:srgbClr val="395E89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1800" b="1" i="0" u="none" strike="noStrike" cap="none" dirty="0">
              <a:solidFill>
                <a:srgbClr val="FBEBA6"/>
              </a:solidFill>
              <a:highlight>
                <a:srgbClr val="395E89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494" name="Google Shape;494;ge68f009625_6_70"/>
          <p:cNvSpPr txBox="1"/>
          <p:nvPr/>
        </p:nvSpPr>
        <p:spPr>
          <a:xfrm>
            <a:off x="1494076" y="4823500"/>
            <a:ext cx="14819700" cy="3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다른</a:t>
            </a:r>
            <a:r>
              <a:rPr lang="en-US" sz="7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7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분들에게</a:t>
            </a:r>
            <a:endParaRPr sz="76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여러분만의</a:t>
            </a:r>
            <a:r>
              <a:rPr lang="en-US" sz="7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7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알짜배기</a:t>
            </a:r>
            <a:r>
              <a:rPr lang="en-US" sz="7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7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우리동네</a:t>
            </a:r>
            <a:r>
              <a:rPr lang="en-US" sz="7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7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코스</a:t>
            </a:r>
            <a:r>
              <a:rPr lang="en-US" sz="7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7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공유해보세요</a:t>
            </a:r>
            <a:r>
              <a:rPr lang="en-US" sz="7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76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495" name="Google Shape;495;ge68f009625_6_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9776" y="9352381"/>
            <a:ext cx="16813079" cy="2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e68f009625_6_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19223">
            <a:off x="11087325" y="3391075"/>
            <a:ext cx="1774000" cy="17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4" y="686772"/>
            <a:ext cx="16875166" cy="891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0822" y="7495269"/>
            <a:ext cx="3299597" cy="106891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"/>
          <p:cNvSpPr txBox="1"/>
          <p:nvPr/>
        </p:nvSpPr>
        <p:spPr>
          <a:xfrm>
            <a:off x="5618221" y="6450244"/>
            <a:ext cx="3537334" cy="84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김민성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"/>
          <p:cNvSpPr txBox="1"/>
          <p:nvPr/>
        </p:nvSpPr>
        <p:spPr>
          <a:xfrm>
            <a:off x="5342784" y="4646857"/>
            <a:ext cx="2858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BE </a:t>
            </a:r>
            <a:r>
              <a:rPr lang="en-US" sz="2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김유진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78" name="Google Shape;178;p2"/>
          <p:cNvSpPr txBox="1"/>
          <p:nvPr/>
        </p:nvSpPr>
        <p:spPr>
          <a:xfrm>
            <a:off x="5171031" y="5142856"/>
            <a:ext cx="32019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오류가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나서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화가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잔뜩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나있습니다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79" name="Google Shape;179;p2"/>
          <p:cNvSpPr txBox="1"/>
          <p:nvPr/>
        </p:nvSpPr>
        <p:spPr>
          <a:xfrm>
            <a:off x="9352259" y="6450244"/>
            <a:ext cx="3537334" cy="84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홍예주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"/>
          <p:cNvSpPr txBox="1"/>
          <p:nvPr/>
        </p:nvSpPr>
        <p:spPr>
          <a:xfrm>
            <a:off x="9516449" y="4646857"/>
            <a:ext cx="2858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FE 김명준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81" name="Google Shape;181;p2"/>
          <p:cNvSpPr txBox="1"/>
          <p:nvPr/>
        </p:nvSpPr>
        <p:spPr>
          <a:xfrm>
            <a:off x="9430649" y="5125284"/>
            <a:ext cx="30300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위에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표정이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어두워보이는데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진짜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어두운겁니다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^^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82" name="Google Shape;182;p2"/>
          <p:cNvSpPr txBox="1"/>
          <p:nvPr/>
        </p:nvSpPr>
        <p:spPr>
          <a:xfrm>
            <a:off x="12925325" y="6450244"/>
            <a:ext cx="3537334" cy="84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박찬희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"/>
          <p:cNvSpPr txBox="1"/>
          <p:nvPr/>
        </p:nvSpPr>
        <p:spPr>
          <a:xfrm>
            <a:off x="13685662" y="4646857"/>
            <a:ext cx="2858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BE </a:t>
            </a:r>
            <a:r>
              <a:rPr lang="en-US" sz="2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최다윗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84" name="Google Shape;184;p2"/>
          <p:cNvSpPr txBox="1"/>
          <p:nvPr/>
        </p:nvSpPr>
        <p:spPr>
          <a:xfrm>
            <a:off x="13513912" y="5125284"/>
            <a:ext cx="32019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오류가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나서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화나면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해맑게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웃는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스타일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85" name="Google Shape;185;p2"/>
          <p:cNvSpPr txBox="1"/>
          <p:nvPr/>
        </p:nvSpPr>
        <p:spPr>
          <a:xfrm>
            <a:off x="992075" y="3845626"/>
            <a:ext cx="3668400" cy="23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9</a:t>
            </a:r>
            <a:r>
              <a:rPr lang="en-US" sz="123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조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86" name="Google Shape;186;p2"/>
          <p:cNvSpPr txBox="1"/>
          <p:nvPr/>
        </p:nvSpPr>
        <p:spPr>
          <a:xfrm>
            <a:off x="781351" y="2496109"/>
            <a:ext cx="3507545" cy="1819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보기만해도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흐 ㅡ </a:t>
            </a:r>
            <a:r>
              <a:rPr lang="en-US" sz="3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뭇한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87" name="Google Shape;187;p2"/>
          <p:cNvSpPr txBox="1"/>
          <p:nvPr/>
        </p:nvSpPr>
        <p:spPr>
          <a:xfrm>
            <a:off x="1074631" y="7666538"/>
            <a:ext cx="30690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i="0" u="none" strike="noStrike" cap="none" dirty="0" err="1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조원소개</a:t>
            </a:r>
            <a:r>
              <a:rPr lang="en-US" sz="3400" i="0" u="none" strike="noStrike" cap="none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&gt;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188" name="Google Shape;18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699295" y="6589025"/>
            <a:ext cx="3648455" cy="1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242038" y="5463135"/>
            <a:ext cx="8151872" cy="12185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"/>
          <p:cNvSpPr txBox="1"/>
          <p:nvPr/>
        </p:nvSpPr>
        <p:spPr>
          <a:xfrm>
            <a:off x="14288361" y="7029996"/>
            <a:ext cx="2858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FE </a:t>
            </a:r>
            <a:r>
              <a:rPr lang="en-US" sz="2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이현경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91" name="Google Shape;191;p2"/>
          <p:cNvSpPr txBox="1"/>
          <p:nvPr/>
        </p:nvSpPr>
        <p:spPr>
          <a:xfrm>
            <a:off x="14040459" y="7519712"/>
            <a:ext cx="32019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여러분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넷플릭스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/>
            </a:r>
            <a:b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본능의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질주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보세요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/>
            </a:r>
            <a:b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두번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보세요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92" name="Google Shape;192;p2"/>
          <p:cNvSpPr txBox="1"/>
          <p:nvPr/>
        </p:nvSpPr>
        <p:spPr>
          <a:xfrm>
            <a:off x="4949247" y="7177722"/>
            <a:ext cx="2858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FE </a:t>
            </a:r>
            <a:r>
              <a:rPr lang="en-US" sz="2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김동찬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93" name="Google Shape;193;p2"/>
          <p:cNvSpPr txBox="1"/>
          <p:nvPr/>
        </p:nvSpPr>
        <p:spPr>
          <a:xfrm>
            <a:off x="4777557" y="7667438"/>
            <a:ext cx="32019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다들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너무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재밌게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쓰셔서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고민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중...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194" name="Google Shape;194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82600" y="1632976"/>
            <a:ext cx="2926080" cy="292608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</p:pic>
      <p:pic>
        <p:nvPicPr>
          <p:cNvPr id="195" name="Google Shape;195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08950" y="1632976"/>
            <a:ext cx="2926080" cy="292608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</p:pic>
      <p:pic>
        <p:nvPicPr>
          <p:cNvPr id="196" name="Google Shape;196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656250" y="1632976"/>
            <a:ext cx="2926080" cy="292608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</p:pic>
      <p:pic>
        <p:nvPicPr>
          <p:cNvPr id="197" name="Google Shape;197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80548" y="6203685"/>
            <a:ext cx="2926080" cy="292608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</p:pic>
      <p:pic>
        <p:nvPicPr>
          <p:cNvPr id="198" name="Google Shape;198;p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04038" y="6203685"/>
            <a:ext cx="2926080" cy="292608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</p:pic>
      <p:pic>
        <p:nvPicPr>
          <p:cNvPr id="199" name="Google Shape;199;p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29776" y="9352381"/>
            <a:ext cx="16813079" cy="24761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"/>
          <p:cNvSpPr txBox="1"/>
          <p:nvPr/>
        </p:nvSpPr>
        <p:spPr>
          <a:xfrm>
            <a:off x="-212775" y="4646850"/>
            <a:ext cx="3030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흐ㅡ뭇하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ge67cc682e5_4_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4" y="686772"/>
            <a:ext cx="16875168" cy="891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e67cc682e5_4_1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3401" y="1713994"/>
            <a:ext cx="3539007" cy="766313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e67cc682e5_4_135"/>
          <p:cNvSpPr txBox="1"/>
          <p:nvPr/>
        </p:nvSpPr>
        <p:spPr>
          <a:xfrm>
            <a:off x="6773735" y="1713994"/>
            <a:ext cx="3972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PostRoutePage</a:t>
            </a:r>
            <a:endParaRPr sz="4000" b="1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504" name="Google Shape;504;ge67cc682e5_4_135"/>
          <p:cNvSpPr/>
          <p:nvPr/>
        </p:nvSpPr>
        <p:spPr>
          <a:xfrm>
            <a:off x="5214843" y="3916052"/>
            <a:ext cx="644400" cy="644400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5" name="Google Shape;505;ge67cc682e5_4_135"/>
          <p:cNvCxnSpPr>
            <a:stCxn id="504" idx="3"/>
            <a:endCxn id="506" idx="1"/>
          </p:cNvCxnSpPr>
          <p:nvPr/>
        </p:nvCxnSpPr>
        <p:spPr>
          <a:xfrm>
            <a:off x="5859243" y="4238252"/>
            <a:ext cx="914492" cy="455411"/>
          </a:xfrm>
          <a:prstGeom prst="straightConnector1">
            <a:avLst/>
          </a:prstGeom>
          <a:noFill/>
          <a:ln w="63500" cap="flat" cmpd="sng">
            <a:solidFill>
              <a:srgbClr val="F4976C"/>
            </a:solidFill>
            <a:prstDash val="solid"/>
            <a:round/>
            <a:headEnd type="oval" w="sm" len="sm"/>
            <a:tailEnd type="oval" w="sm" len="sm"/>
          </a:ln>
        </p:spPr>
      </p:cxnSp>
      <p:sp>
        <p:nvSpPr>
          <p:cNvPr id="507" name="Google Shape;507;ge67cc682e5_4_135"/>
          <p:cNvSpPr/>
          <p:nvPr/>
        </p:nvSpPr>
        <p:spPr>
          <a:xfrm>
            <a:off x="2593985" y="5587148"/>
            <a:ext cx="3209400" cy="1527000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8" name="Google Shape;508;ge67cc682e5_4_135"/>
          <p:cNvCxnSpPr>
            <a:stCxn id="507" idx="3"/>
            <a:endCxn id="509" idx="1"/>
          </p:cNvCxnSpPr>
          <p:nvPr/>
        </p:nvCxnSpPr>
        <p:spPr>
          <a:xfrm>
            <a:off x="5803385" y="6350648"/>
            <a:ext cx="970350" cy="945853"/>
          </a:xfrm>
          <a:prstGeom prst="straightConnector1">
            <a:avLst/>
          </a:prstGeom>
          <a:noFill/>
          <a:ln w="63500" cap="flat" cmpd="sng">
            <a:solidFill>
              <a:srgbClr val="F4976C"/>
            </a:solidFill>
            <a:prstDash val="solid"/>
            <a:round/>
            <a:headEnd type="oval" w="sm" len="sm"/>
            <a:tailEnd type="oval" w="sm" len="sm"/>
          </a:ln>
        </p:spPr>
      </p:cxnSp>
      <p:sp>
        <p:nvSpPr>
          <p:cNvPr id="506" name="Google Shape;506;ge67cc682e5_4_135"/>
          <p:cNvSpPr txBox="1"/>
          <p:nvPr/>
        </p:nvSpPr>
        <p:spPr>
          <a:xfrm>
            <a:off x="6773735" y="3744962"/>
            <a:ext cx="10225800" cy="1897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루트등록</a:t>
            </a:r>
            <a:endParaRPr sz="27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-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등록하고자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하는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루트를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지정하면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마커로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표시됩니다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Jua"/>
              <a:buChar char="-"/>
            </a:pP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여러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개의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마커가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생성되면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자동적으로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마커를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이어주는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선이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만들어</a:t>
            </a:r>
            <a:endParaRPr sz="25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집니다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509" name="Google Shape;509;ge67cc682e5_4_135"/>
          <p:cNvSpPr txBox="1"/>
          <p:nvPr/>
        </p:nvSpPr>
        <p:spPr>
          <a:xfrm>
            <a:off x="6773735" y="6347800"/>
            <a:ext cx="10225800" cy="1897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마커정보카드</a:t>
            </a:r>
            <a:endParaRPr sz="27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Jua"/>
              <a:buChar char="-"/>
            </a:pP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지도에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마커를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등록하게되면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해당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장소에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대한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간단한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정보를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기입할</a:t>
            </a:r>
            <a:endParaRPr sz="25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수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있는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카드가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만들어집니다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Jua"/>
              <a:buChar char="-"/>
            </a:pP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해당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장소의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사진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짧은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글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등록이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가능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ge67cc682e5_4_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4" y="686772"/>
            <a:ext cx="16875168" cy="891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e67cc682e5_4_1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1090" y="1713994"/>
            <a:ext cx="3539007" cy="766313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e67cc682e5_4_147"/>
          <p:cNvSpPr txBox="1"/>
          <p:nvPr/>
        </p:nvSpPr>
        <p:spPr>
          <a:xfrm>
            <a:off x="5706935" y="1713994"/>
            <a:ext cx="537038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PostRouteDetailPage</a:t>
            </a:r>
            <a:endParaRPr sz="4000" b="1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517" name="Google Shape;517;ge67cc682e5_4_147"/>
          <p:cNvSpPr/>
          <p:nvPr/>
        </p:nvSpPr>
        <p:spPr>
          <a:xfrm>
            <a:off x="1914144" y="5857546"/>
            <a:ext cx="2761488" cy="2268422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8" name="Google Shape;518;ge67cc682e5_4_147"/>
          <p:cNvCxnSpPr>
            <a:stCxn id="517" idx="3"/>
            <a:endCxn id="519" idx="1"/>
          </p:cNvCxnSpPr>
          <p:nvPr/>
        </p:nvCxnSpPr>
        <p:spPr>
          <a:xfrm flipV="1">
            <a:off x="4675632" y="5620898"/>
            <a:ext cx="1183703" cy="1370859"/>
          </a:xfrm>
          <a:prstGeom prst="straightConnector1">
            <a:avLst/>
          </a:prstGeom>
          <a:noFill/>
          <a:ln w="63500" cap="flat" cmpd="sng">
            <a:solidFill>
              <a:srgbClr val="F4976C"/>
            </a:solidFill>
            <a:prstDash val="solid"/>
            <a:round/>
            <a:headEnd type="none" w="sm" len="sm"/>
            <a:tailEnd type="oval" w="sm" len="sm"/>
          </a:ln>
        </p:spPr>
      </p:cxnSp>
      <p:pic>
        <p:nvPicPr>
          <p:cNvPr id="520" name="Google Shape;520;ge67cc682e5_4_1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244324" y="6349503"/>
            <a:ext cx="3952400" cy="3027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e67cc682e5_4_147"/>
          <p:cNvSpPr/>
          <p:nvPr/>
        </p:nvSpPr>
        <p:spPr>
          <a:xfrm>
            <a:off x="2171699" y="2591394"/>
            <a:ext cx="2064425" cy="2064425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2" name="Google Shape;522;ge67cc682e5_4_147"/>
          <p:cNvCxnSpPr>
            <a:stCxn id="521" idx="3"/>
            <a:endCxn id="523" idx="1"/>
          </p:cNvCxnSpPr>
          <p:nvPr/>
        </p:nvCxnSpPr>
        <p:spPr>
          <a:xfrm>
            <a:off x="4236124" y="3623607"/>
            <a:ext cx="1623211" cy="333538"/>
          </a:xfrm>
          <a:prstGeom prst="straightConnector1">
            <a:avLst/>
          </a:prstGeom>
          <a:noFill/>
          <a:ln w="63500" cap="flat" cmpd="sng">
            <a:solidFill>
              <a:srgbClr val="F4976C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523" name="Google Shape;523;ge67cc682e5_4_147"/>
          <p:cNvSpPr txBox="1"/>
          <p:nvPr/>
        </p:nvSpPr>
        <p:spPr>
          <a:xfrm>
            <a:off x="5859335" y="3229658"/>
            <a:ext cx="10777200" cy="1454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완성된</a:t>
            </a:r>
            <a:r>
              <a:rPr lang="en-US" sz="27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7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이미지</a:t>
            </a:r>
            <a:r>
              <a:rPr lang="en-US" sz="27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7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미리보기</a:t>
            </a:r>
            <a:endParaRPr sz="27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Jua"/>
              <a:buChar char="-"/>
            </a:pP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앞서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등록페이지에서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만들어진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루트와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썸네일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이미지를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합쳐서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만들어진</a:t>
            </a:r>
            <a:endParaRPr sz="25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이미지를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미리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볼 수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있습니다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524" name="Google Shape;524;ge67cc682e5_4_147"/>
          <p:cNvSpPr/>
          <p:nvPr/>
        </p:nvSpPr>
        <p:spPr>
          <a:xfrm>
            <a:off x="4045818" y="8034612"/>
            <a:ext cx="678813" cy="678813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5" name="Google Shape;525;ge67cc682e5_4_147"/>
          <p:cNvCxnSpPr>
            <a:stCxn id="524" idx="3"/>
            <a:endCxn id="526" idx="1"/>
          </p:cNvCxnSpPr>
          <p:nvPr/>
        </p:nvCxnSpPr>
        <p:spPr>
          <a:xfrm flipV="1">
            <a:off x="4724631" y="7626851"/>
            <a:ext cx="1134704" cy="747168"/>
          </a:xfrm>
          <a:prstGeom prst="straightConnector1">
            <a:avLst/>
          </a:prstGeom>
          <a:noFill/>
          <a:ln w="63500" cap="flat" cmpd="sng">
            <a:solidFill>
              <a:srgbClr val="F4976C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519" name="Google Shape;519;ge67cc682e5_4_147"/>
          <p:cNvSpPr txBox="1"/>
          <p:nvPr/>
        </p:nvSpPr>
        <p:spPr>
          <a:xfrm>
            <a:off x="5859335" y="5114625"/>
            <a:ext cx="10256400" cy="1012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태그설정</a:t>
            </a:r>
            <a:endParaRPr sz="27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-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다른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유저가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태그를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통해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해당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루트를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검색할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수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있도록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설정해줍니다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526" name="Google Shape;526;ge67cc682e5_4_147"/>
          <p:cNvSpPr txBox="1"/>
          <p:nvPr/>
        </p:nvSpPr>
        <p:spPr>
          <a:xfrm>
            <a:off x="5859335" y="6899364"/>
            <a:ext cx="9166200" cy="1454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완료버튼</a:t>
            </a:r>
            <a:endParaRPr sz="27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-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만들어진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루팅스타가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화면에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보여지면서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b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사용자에게</a:t>
            </a:r>
            <a:r>
              <a:rPr lang="en-US" sz="25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완료알림</a:t>
            </a:r>
            <a:endParaRPr sz="25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ge67cc682e5_1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4" y="686772"/>
            <a:ext cx="16875168" cy="891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e67cc682e5_1_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8033" y="2385282"/>
            <a:ext cx="709348" cy="567071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e67cc682e5_1_12"/>
          <p:cNvSpPr txBox="1"/>
          <p:nvPr/>
        </p:nvSpPr>
        <p:spPr>
          <a:xfrm>
            <a:off x="2329835" y="2858184"/>
            <a:ext cx="9020700" cy="20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 b="1" dirty="0" err="1">
                <a:solidFill>
                  <a:srgbClr val="84CEEB"/>
                </a:solidFill>
                <a:highlight>
                  <a:srgbClr val="FBEBA6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탐나는데</a:t>
            </a:r>
            <a:r>
              <a:rPr lang="en-US" sz="9200" b="1" dirty="0">
                <a:solidFill>
                  <a:srgbClr val="84CEEB"/>
                </a:solidFill>
                <a:highlight>
                  <a:srgbClr val="FBEBA6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?</a:t>
            </a:r>
            <a:endParaRPr sz="1800" b="1" i="0" u="none" strike="noStrike" cap="none" dirty="0">
              <a:solidFill>
                <a:srgbClr val="84CEEB"/>
              </a:solidFill>
              <a:highlight>
                <a:srgbClr val="FBEBA6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534" name="Google Shape;534;ge67cc682e5_1_12"/>
          <p:cNvSpPr txBox="1"/>
          <p:nvPr/>
        </p:nvSpPr>
        <p:spPr>
          <a:xfrm>
            <a:off x="3760768" y="4563111"/>
            <a:ext cx="12642900" cy="3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친구가</a:t>
            </a:r>
            <a:r>
              <a:rPr 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6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올려둔</a:t>
            </a:r>
            <a:r>
              <a:rPr 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6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맛집</a:t>
            </a:r>
            <a:r>
              <a:rPr 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6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경로에</a:t>
            </a:r>
            <a:r>
              <a:rPr 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/>
            </a:r>
            <a:br>
              <a:rPr 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6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추가해서</a:t>
            </a:r>
            <a:r>
              <a:rPr 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/>
            </a:r>
            <a:br>
              <a:rPr 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6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궁극의</a:t>
            </a:r>
            <a:r>
              <a:rPr 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6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루트를</a:t>
            </a:r>
            <a:r>
              <a:rPr 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6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만들어보세요</a:t>
            </a:r>
            <a:r>
              <a:rPr 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60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535" name="Google Shape;535;ge67cc682e5_1_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9776" y="9352381"/>
            <a:ext cx="16813079" cy="247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ge669a4eeb1_1_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4" y="686772"/>
            <a:ext cx="16875168" cy="8912168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ge669a4eeb1_1_50"/>
          <p:cNvSpPr txBox="1"/>
          <p:nvPr/>
        </p:nvSpPr>
        <p:spPr>
          <a:xfrm>
            <a:off x="9725525" y="2762600"/>
            <a:ext cx="67896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내 </a:t>
            </a:r>
            <a:r>
              <a:rPr 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프로필</a:t>
            </a:r>
            <a:r>
              <a:rPr lang="en-US" sz="2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페이지</a:t>
            </a:r>
            <a:endParaRPr sz="25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Jua"/>
              <a:buChar char="-"/>
            </a:pP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내가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팔로잉한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유저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팔로우한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유저의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수와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/>
            </a:r>
            <a:b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그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명단을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볼 수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있어요</a:t>
            </a:r>
            <a:endParaRPr sz="25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542" name="Google Shape;542;ge669a4eeb1_1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625" y="1683350"/>
            <a:ext cx="3538200" cy="76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e669a4eeb1_1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8050" y="1683350"/>
            <a:ext cx="3539001" cy="7663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4" name="Google Shape;544;ge669a4eeb1_1_50"/>
          <p:cNvCxnSpPr>
            <a:stCxn id="545" idx="3"/>
            <a:endCxn id="541" idx="1"/>
          </p:cNvCxnSpPr>
          <p:nvPr/>
        </p:nvCxnSpPr>
        <p:spPr>
          <a:xfrm>
            <a:off x="8772700" y="3378450"/>
            <a:ext cx="952800" cy="69000"/>
          </a:xfrm>
          <a:prstGeom prst="straightConnector1">
            <a:avLst/>
          </a:prstGeom>
          <a:noFill/>
          <a:ln w="38100" cap="flat" cmpd="sng">
            <a:solidFill>
              <a:srgbClr val="F4976C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6" name="Google Shape;546;ge669a4eeb1_1_50"/>
          <p:cNvCxnSpPr>
            <a:stCxn id="547" idx="3"/>
            <a:endCxn id="548" idx="1"/>
          </p:cNvCxnSpPr>
          <p:nvPr/>
        </p:nvCxnSpPr>
        <p:spPr>
          <a:xfrm>
            <a:off x="8772700" y="6475675"/>
            <a:ext cx="998700" cy="458700"/>
          </a:xfrm>
          <a:prstGeom prst="straightConnector1">
            <a:avLst/>
          </a:prstGeom>
          <a:noFill/>
          <a:ln w="38100" cap="flat" cmpd="sng">
            <a:solidFill>
              <a:srgbClr val="F4976C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48" name="Google Shape;548;ge669a4eeb1_1_50"/>
          <p:cNvSpPr txBox="1"/>
          <p:nvPr/>
        </p:nvSpPr>
        <p:spPr>
          <a:xfrm>
            <a:off x="9771400" y="5687525"/>
            <a:ext cx="67896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프로필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페이지를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통해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/>
            </a:r>
            <a:b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2500" dirty="0" err="1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내가</a:t>
            </a:r>
            <a:r>
              <a:rPr lang="en-US" sz="2500" dirty="0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작성한</a:t>
            </a:r>
            <a:r>
              <a:rPr lang="en-US" sz="2500" dirty="0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rgbClr val="D2FDFF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와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/ </a:t>
            </a:r>
            <a:r>
              <a:rPr lang="en-US" sz="2500" dirty="0" err="1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내가</a:t>
            </a:r>
            <a:r>
              <a:rPr lang="en-US" sz="2500" dirty="0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저장한</a:t>
            </a:r>
            <a:r>
              <a:rPr lang="en-US" sz="2500" dirty="0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를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확인</a:t>
            </a:r>
            <a:endParaRPr sz="25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곳에서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내가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저장한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다른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사람의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루트를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활용하여</a:t>
            </a:r>
            <a:endParaRPr sz="25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새롭게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“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나만의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루트”로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가공하여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저장할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수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있도록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/>
            </a:r>
            <a:b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기획하였습니다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sz="25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545" name="Google Shape;545;ge669a4eeb1_1_50"/>
          <p:cNvSpPr/>
          <p:nvPr/>
        </p:nvSpPr>
        <p:spPr>
          <a:xfrm>
            <a:off x="5632600" y="2562450"/>
            <a:ext cx="3140100" cy="1632000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e669a4eeb1_1_50"/>
          <p:cNvSpPr/>
          <p:nvPr/>
        </p:nvSpPr>
        <p:spPr>
          <a:xfrm>
            <a:off x="5632600" y="4429375"/>
            <a:ext cx="3140100" cy="4092600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e669a4eeb1_1_50"/>
          <p:cNvSpPr txBox="1"/>
          <p:nvPr/>
        </p:nvSpPr>
        <p:spPr>
          <a:xfrm>
            <a:off x="9725535" y="1713994"/>
            <a:ext cx="4740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My Profile Page</a:t>
            </a:r>
            <a:endParaRPr sz="4000" b="1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ge67cc682e5_1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4" y="686772"/>
            <a:ext cx="16875168" cy="891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e67cc682e5_1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4800" y="1727524"/>
            <a:ext cx="3538200" cy="7661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e67cc682e5_1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8450" y="1683350"/>
            <a:ext cx="3538200" cy="7661399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e67cc682e5_1_33"/>
          <p:cNvSpPr txBox="1"/>
          <p:nvPr/>
        </p:nvSpPr>
        <p:spPr>
          <a:xfrm>
            <a:off x="5639200" y="3429000"/>
            <a:ext cx="67896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err="1">
                <a:solidFill>
                  <a:schemeClr val="dk1"/>
                </a:solidFill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내가</a:t>
            </a:r>
            <a:r>
              <a:rPr lang="en-US" sz="2500" dirty="0">
                <a:solidFill>
                  <a:schemeClr val="dk1"/>
                </a:solidFill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chemeClr val="dk1"/>
                </a:solidFill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저장한</a:t>
            </a:r>
            <a:r>
              <a:rPr lang="en-US" sz="2500" dirty="0">
                <a:solidFill>
                  <a:schemeClr val="dk1"/>
                </a:solidFill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chemeClr val="dk1"/>
                </a:solidFill>
                <a:highlight>
                  <a:srgbClr val="C1C8E4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</a:t>
            </a:r>
            <a:r>
              <a:rPr lang="en-US" sz="25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를</a:t>
            </a:r>
            <a:r>
              <a:rPr 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확인하는</a:t>
            </a:r>
            <a:r>
              <a:rPr 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마이</a:t>
            </a:r>
            <a:r>
              <a:rPr 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페이지입니다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여기에서</a:t>
            </a:r>
            <a:r>
              <a:rPr 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편집하고</a:t>
            </a:r>
            <a:r>
              <a:rPr 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싶은</a:t>
            </a:r>
            <a:r>
              <a:rPr 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다른</a:t>
            </a:r>
            <a:r>
              <a:rPr 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사람의</a:t>
            </a:r>
            <a:r>
              <a:rPr 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루트를</a:t>
            </a:r>
            <a:r>
              <a:rPr 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/>
            </a:r>
            <a:br>
              <a:rPr 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25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확인하고</a:t>
            </a:r>
            <a:r>
              <a:rPr 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편집</a:t>
            </a:r>
            <a:r>
              <a:rPr 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창으로</a:t>
            </a:r>
            <a:r>
              <a:rPr 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이동할</a:t>
            </a:r>
            <a:r>
              <a:rPr 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수 </a:t>
            </a:r>
            <a:r>
              <a:rPr lang="en-US" sz="25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있습니다</a:t>
            </a:r>
            <a:r>
              <a:rPr lang="en-US" sz="2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sz="25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558" name="Google Shape;558;ge67cc682e5_1_33"/>
          <p:cNvSpPr txBox="1"/>
          <p:nvPr/>
        </p:nvSpPr>
        <p:spPr>
          <a:xfrm>
            <a:off x="5446175" y="6423325"/>
            <a:ext cx="67896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편집하고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싶은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루트를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선택하면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/>
            </a:r>
            <a:b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전환되는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페이지입니다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b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다른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유저가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핀을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추가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해둔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장소에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/>
            </a:r>
            <a:b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나만의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설명과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사진을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덧붙여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b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2500" dirty="0" err="1">
                <a:highlight>
                  <a:srgbClr val="FBEBA6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새로운</a:t>
            </a:r>
            <a:r>
              <a:rPr lang="en-US" sz="2500" dirty="0">
                <a:highlight>
                  <a:srgbClr val="FBEBA6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highlight>
                  <a:srgbClr val="FBEBA6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루트로</a:t>
            </a:r>
            <a:r>
              <a:rPr lang="en-US" sz="2500" dirty="0">
                <a:highlight>
                  <a:srgbClr val="FBEBA6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highlight>
                  <a:srgbClr val="FBEBA6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탄생시킬</a:t>
            </a:r>
            <a:r>
              <a:rPr lang="en-US" sz="2500" dirty="0">
                <a:highlight>
                  <a:srgbClr val="FBEBA6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수 </a:t>
            </a:r>
            <a:r>
              <a:rPr lang="en-US" sz="2500" dirty="0" err="1">
                <a:highlight>
                  <a:srgbClr val="FBEBA6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있습니다</a:t>
            </a:r>
            <a:r>
              <a:rPr lang="en-US" sz="2500" dirty="0">
                <a:highlight>
                  <a:srgbClr val="FBEBA6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sz="2500" dirty="0">
              <a:highlight>
                <a:srgbClr val="FBEBA6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cxnSp>
        <p:nvCxnSpPr>
          <p:cNvPr id="559" name="Google Shape;559;ge67cc682e5_1_33"/>
          <p:cNvCxnSpPr>
            <a:stCxn id="560" idx="3"/>
            <a:endCxn id="557" idx="1"/>
          </p:cNvCxnSpPr>
          <p:nvPr/>
        </p:nvCxnSpPr>
        <p:spPr>
          <a:xfrm rot="10800000" flipH="1">
            <a:off x="4777600" y="4290775"/>
            <a:ext cx="861600" cy="2184900"/>
          </a:xfrm>
          <a:prstGeom prst="straightConnector1">
            <a:avLst/>
          </a:prstGeom>
          <a:noFill/>
          <a:ln w="38100" cap="flat" cmpd="sng">
            <a:solidFill>
              <a:srgbClr val="F4976C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1" name="Google Shape;561;ge67cc682e5_1_33"/>
          <p:cNvCxnSpPr>
            <a:stCxn id="558" idx="3"/>
            <a:endCxn id="562" idx="1"/>
          </p:cNvCxnSpPr>
          <p:nvPr/>
        </p:nvCxnSpPr>
        <p:spPr>
          <a:xfrm rot="10800000" flipH="1">
            <a:off x="12235775" y="7120375"/>
            <a:ext cx="1497600" cy="357300"/>
          </a:xfrm>
          <a:prstGeom prst="straightConnector1">
            <a:avLst/>
          </a:prstGeom>
          <a:noFill/>
          <a:ln w="38100" cap="flat" cmpd="sng">
            <a:solidFill>
              <a:srgbClr val="F4976C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560" name="Google Shape;560;ge67cc682e5_1_33"/>
          <p:cNvSpPr/>
          <p:nvPr/>
        </p:nvSpPr>
        <p:spPr>
          <a:xfrm>
            <a:off x="1637500" y="4429375"/>
            <a:ext cx="3140100" cy="4092600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ge67cc682e5_1_33"/>
          <p:cNvSpPr/>
          <p:nvPr/>
        </p:nvSpPr>
        <p:spPr>
          <a:xfrm>
            <a:off x="13733250" y="5621050"/>
            <a:ext cx="3399900" cy="2998500"/>
          </a:xfrm>
          <a:prstGeom prst="rect">
            <a:avLst/>
          </a:prstGeom>
          <a:noFill/>
          <a:ln w="63500" cap="sq" cmpd="sng">
            <a:solidFill>
              <a:srgbClr val="F4976C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ge67cc682e5_1_33"/>
          <p:cNvSpPr txBox="1"/>
          <p:nvPr/>
        </p:nvSpPr>
        <p:spPr>
          <a:xfrm>
            <a:off x="5706925" y="1714000"/>
            <a:ext cx="602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Customize Other Routes</a:t>
            </a:r>
            <a:endParaRPr sz="40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ge669a4eeb1_0_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4" y="686772"/>
            <a:ext cx="16875168" cy="891216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237;p4"/>
          <p:cNvSpPr txBox="1"/>
          <p:nvPr/>
        </p:nvSpPr>
        <p:spPr>
          <a:xfrm>
            <a:off x="10683562" y="3528347"/>
            <a:ext cx="5912700" cy="6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600" b="1" i="0" u="none" strike="noStrike" cap="none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0</a:t>
            </a:r>
            <a:r>
              <a:rPr lang="en-US" sz="276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3</a:t>
            </a:r>
            <a:endParaRPr sz="18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400" name="Google Shape;400;ge669a4eeb1_0_56"/>
          <p:cNvPicPr preferRelativeResize="0"/>
          <p:nvPr/>
        </p:nvPicPr>
        <p:blipFill rotWithShape="1">
          <a:blip r:embed="rId4">
            <a:alphaModFix/>
          </a:blip>
          <a:srcRect r="-1667"/>
          <a:stretch/>
        </p:blipFill>
        <p:spPr>
          <a:xfrm>
            <a:off x="1709975" y="1975725"/>
            <a:ext cx="6464550" cy="42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e669a4eeb1_0_56"/>
          <p:cNvSpPr txBox="1"/>
          <p:nvPr/>
        </p:nvSpPr>
        <p:spPr>
          <a:xfrm>
            <a:off x="2786651" y="4200154"/>
            <a:ext cx="3570697" cy="12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</a:t>
            </a:r>
            <a:r>
              <a:rPr lang="ko-KR" altLang="en-US" sz="7800" b="1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술스택</a:t>
            </a:r>
            <a:endParaRPr sz="78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398" name="Google Shape;398;ge669a4eeb1_0_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5808888" y="2271402"/>
            <a:ext cx="708876" cy="56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e669a4eeb1_0_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9776" y="9352381"/>
            <a:ext cx="16813079" cy="24761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e669a4eeb1_0_56"/>
          <p:cNvSpPr txBox="1"/>
          <p:nvPr/>
        </p:nvSpPr>
        <p:spPr>
          <a:xfrm>
            <a:off x="6521719" y="5145033"/>
            <a:ext cx="64305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루팅스타의</a:t>
            </a:r>
            <a:r>
              <a:rPr 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28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기술스택을</a:t>
            </a:r>
            <a:r>
              <a:rPr 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소개합니다</a:t>
            </a:r>
            <a:r>
              <a:rPr 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</p:spTree>
    <p:extLst>
      <p:ext uri="{BB962C8B-B14F-4D97-AF65-F5344CB8AC3E}">
        <p14:creationId xmlns:p14="http://schemas.microsoft.com/office/powerpoint/2010/main" val="142052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591;ge672766a8c_4_8"/>
          <p:cNvSpPr txBox="1"/>
          <p:nvPr/>
        </p:nvSpPr>
        <p:spPr>
          <a:xfrm>
            <a:off x="2194210" y="4064979"/>
            <a:ext cx="44874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7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Backend</a:t>
            </a:r>
            <a:endParaRPr sz="18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79" name="Google Shape;579;ge672766a8c_4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4" y="686772"/>
            <a:ext cx="16875168" cy="891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e672766a8c_4_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726189" y="7319250"/>
            <a:ext cx="16854763" cy="12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e672766a8c_4_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715474" y="5350831"/>
            <a:ext cx="16854763" cy="12185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e672766a8c_4_8"/>
          <p:cNvSpPr txBox="1"/>
          <p:nvPr/>
        </p:nvSpPr>
        <p:spPr>
          <a:xfrm>
            <a:off x="2302135" y="7975935"/>
            <a:ext cx="49926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Etc</a:t>
            </a:r>
            <a:endParaRPr sz="18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83" name="Google Shape;583;ge672766a8c_4_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79915" y="7962990"/>
            <a:ext cx="476833" cy="52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e672766a8c_4_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715474" y="3382412"/>
            <a:ext cx="16854763" cy="12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ge672766a8c_4_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9776" y="9352381"/>
            <a:ext cx="16813079" cy="2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ge672766a8c_4_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1854964" y="5416868"/>
            <a:ext cx="8053933" cy="12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ge672766a8c_4_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89439" y="6076516"/>
            <a:ext cx="476833" cy="52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ge672766a8c_4_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79915" y="4061237"/>
            <a:ext cx="476833" cy="52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ge672766a8c_4_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89439" y="2165239"/>
            <a:ext cx="476833" cy="525649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e672766a8c_4_8"/>
          <p:cNvSpPr txBox="1"/>
          <p:nvPr/>
        </p:nvSpPr>
        <p:spPr>
          <a:xfrm>
            <a:off x="2194210" y="2154286"/>
            <a:ext cx="44874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Frontend</a:t>
            </a:r>
            <a:endParaRPr sz="18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92" name="Google Shape;592;ge672766a8c_4_8"/>
          <p:cNvSpPr txBox="1"/>
          <p:nvPr/>
        </p:nvSpPr>
        <p:spPr>
          <a:xfrm>
            <a:off x="2194210" y="5973123"/>
            <a:ext cx="44874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Infra</a:t>
            </a:r>
            <a:endParaRPr sz="18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93" name="Google Shape;593;ge672766a8c_4_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8325" y="1643797"/>
            <a:ext cx="1568550" cy="15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e672766a8c_4_8"/>
          <p:cNvSpPr txBox="1"/>
          <p:nvPr/>
        </p:nvSpPr>
        <p:spPr>
          <a:xfrm>
            <a:off x="6492850" y="3039375"/>
            <a:ext cx="139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Vue</a:t>
            </a:r>
            <a:endParaRPr sz="1800" b="1"/>
          </a:p>
        </p:txBody>
      </p:sp>
      <p:pic>
        <p:nvPicPr>
          <p:cNvPr id="595" name="Google Shape;595;ge672766a8c_4_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42350" y="1528075"/>
            <a:ext cx="1568550" cy="167921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ge672766a8c_4_8"/>
          <p:cNvSpPr txBox="1"/>
          <p:nvPr/>
        </p:nvSpPr>
        <p:spPr>
          <a:xfrm>
            <a:off x="8583288" y="3042550"/>
            <a:ext cx="139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Vuetify</a:t>
            </a:r>
            <a:endParaRPr sz="1800" b="1"/>
          </a:p>
        </p:txBody>
      </p:sp>
      <p:pic>
        <p:nvPicPr>
          <p:cNvPr id="597" name="Google Shape;597;ge672766a8c_4_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93350" y="3468173"/>
            <a:ext cx="3200399" cy="1695077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ge672766a8c_4_8"/>
          <p:cNvSpPr txBox="1"/>
          <p:nvPr/>
        </p:nvSpPr>
        <p:spPr>
          <a:xfrm>
            <a:off x="6711500" y="4870075"/>
            <a:ext cx="216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Spring Boot</a:t>
            </a:r>
            <a:endParaRPr sz="1800" b="1"/>
          </a:p>
        </p:txBody>
      </p:sp>
      <p:pic>
        <p:nvPicPr>
          <p:cNvPr id="599" name="Google Shape;599;ge672766a8c_4_8"/>
          <p:cNvPicPr preferRelativeResize="0"/>
          <p:nvPr/>
        </p:nvPicPr>
        <p:blipFill rotWithShape="1">
          <a:blip r:embed="rId11">
            <a:alphaModFix/>
          </a:blip>
          <a:srcRect l="27327" t="2067" r="23872" b="20789"/>
          <a:stretch/>
        </p:blipFill>
        <p:spPr>
          <a:xfrm>
            <a:off x="9827400" y="3515650"/>
            <a:ext cx="1568550" cy="14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e672766a8c_4_8"/>
          <p:cNvSpPr txBox="1"/>
          <p:nvPr/>
        </p:nvSpPr>
        <p:spPr>
          <a:xfrm>
            <a:off x="9528675" y="4870075"/>
            <a:ext cx="216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RDS(Maria DB)</a:t>
            </a:r>
            <a:endParaRPr sz="1800" b="1"/>
          </a:p>
        </p:txBody>
      </p:sp>
      <p:pic>
        <p:nvPicPr>
          <p:cNvPr id="601" name="Google Shape;601;ge672766a8c_4_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94300" y="7552500"/>
            <a:ext cx="32004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ge672766a8c_4_8"/>
          <p:cNvSpPr txBox="1"/>
          <p:nvPr/>
        </p:nvSpPr>
        <p:spPr>
          <a:xfrm>
            <a:off x="6711500" y="8684750"/>
            <a:ext cx="216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GitLab</a:t>
            </a:r>
            <a:endParaRPr sz="1800" b="1"/>
          </a:p>
        </p:txBody>
      </p:sp>
      <p:pic>
        <p:nvPicPr>
          <p:cNvPr id="603" name="Google Shape;603;ge672766a8c_4_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417550" y="7504474"/>
            <a:ext cx="5217493" cy="15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e672766a8c_4_8"/>
          <p:cNvSpPr txBox="1"/>
          <p:nvPr/>
        </p:nvSpPr>
        <p:spPr>
          <a:xfrm>
            <a:off x="9417550" y="8897825"/>
            <a:ext cx="216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S3</a:t>
            </a:r>
            <a:endParaRPr sz="1800" b="1"/>
          </a:p>
        </p:txBody>
      </p:sp>
      <p:sp>
        <p:nvSpPr>
          <p:cNvPr id="605" name="Google Shape;605;ge672766a8c_4_8"/>
          <p:cNvSpPr txBox="1"/>
          <p:nvPr/>
        </p:nvSpPr>
        <p:spPr>
          <a:xfrm>
            <a:off x="12123600" y="8897825"/>
            <a:ext cx="216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Lambda</a:t>
            </a:r>
            <a:endParaRPr sz="1800" b="1"/>
          </a:p>
        </p:txBody>
      </p:sp>
      <p:pic>
        <p:nvPicPr>
          <p:cNvPr id="606" name="Google Shape;606;ge672766a8c_4_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94300" y="5921174"/>
            <a:ext cx="2931300" cy="94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e672766a8c_4_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14813" y="5710150"/>
            <a:ext cx="139065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e672766a8c_4_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1694675" y="5986388"/>
            <a:ext cx="31813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ge672766a8c_4_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5277900" y="5478688"/>
            <a:ext cx="1792058" cy="18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ge672766a8c_4_8"/>
          <p:cNvSpPr txBox="1"/>
          <p:nvPr/>
        </p:nvSpPr>
        <p:spPr>
          <a:xfrm>
            <a:off x="6959625" y="6777413"/>
            <a:ext cx="216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Jenkins</a:t>
            </a:r>
            <a:endParaRPr sz="1800" b="1"/>
          </a:p>
        </p:txBody>
      </p:sp>
      <p:sp>
        <p:nvSpPr>
          <p:cNvPr id="611" name="Google Shape;611;ge672766a8c_4_8"/>
          <p:cNvSpPr txBox="1"/>
          <p:nvPr/>
        </p:nvSpPr>
        <p:spPr>
          <a:xfrm>
            <a:off x="9327150" y="6883938"/>
            <a:ext cx="216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Nginx</a:t>
            </a:r>
            <a:endParaRPr sz="1800" b="1"/>
          </a:p>
        </p:txBody>
      </p:sp>
      <p:sp>
        <p:nvSpPr>
          <p:cNvPr id="612" name="Google Shape;612;ge672766a8c_4_8"/>
          <p:cNvSpPr txBox="1"/>
          <p:nvPr/>
        </p:nvSpPr>
        <p:spPr>
          <a:xfrm>
            <a:off x="12302525" y="6794163"/>
            <a:ext cx="216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Docker</a:t>
            </a:r>
            <a:endParaRPr sz="1800" b="1"/>
          </a:p>
        </p:txBody>
      </p:sp>
      <p:sp>
        <p:nvSpPr>
          <p:cNvPr id="613" name="Google Shape;613;ge672766a8c_4_8"/>
          <p:cNvSpPr txBox="1"/>
          <p:nvPr/>
        </p:nvSpPr>
        <p:spPr>
          <a:xfrm>
            <a:off x="15090925" y="6794163"/>
            <a:ext cx="216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EC2</a:t>
            </a:r>
            <a:endParaRPr sz="1800" b="1"/>
          </a:p>
        </p:txBody>
      </p:sp>
      <p:sp>
        <p:nvSpPr>
          <p:cNvPr id="614" name="Google Shape;614;ge672766a8c_4_8"/>
          <p:cNvSpPr txBox="1"/>
          <p:nvPr/>
        </p:nvSpPr>
        <p:spPr>
          <a:xfrm>
            <a:off x="2602374" y="822167"/>
            <a:ext cx="51081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 err="1">
                <a:latin typeface="Nanum Gothic" panose="020B0600000101010101" charset="-127"/>
                <a:ea typeface="Nanum Gothic" panose="020B0600000101010101" charset="-127"/>
              </a:rPr>
              <a:t>기술스택</a:t>
            </a:r>
            <a:endParaRPr sz="2000" b="1" i="0" u="none" strike="noStrike" cap="none" dirty="0">
              <a:solidFill>
                <a:schemeClr val="dk1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ge669a4eeb1_0_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4" y="686772"/>
            <a:ext cx="16875168" cy="891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e669a4eeb1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6625" y="1550425"/>
            <a:ext cx="14381623" cy="78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ge669a4eeb1_0_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77850" y="716055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ge669a4eeb1_0_96"/>
          <p:cNvSpPr txBox="1"/>
          <p:nvPr/>
        </p:nvSpPr>
        <p:spPr>
          <a:xfrm>
            <a:off x="2602374" y="822167"/>
            <a:ext cx="51081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 err="1">
                <a:latin typeface="Nanum Gothic" panose="020B0600000101010101" charset="-127"/>
                <a:ea typeface="Nanum Gothic" panose="020B0600000101010101" charset="-127"/>
              </a:rPr>
              <a:t>시스템</a:t>
            </a:r>
            <a:r>
              <a:rPr lang="en-US" sz="2700" b="1" dirty="0">
                <a:latin typeface="Nanum Gothic" panose="020B0600000101010101" charset="-127"/>
                <a:ea typeface="Nanum Gothic" panose="020B0600000101010101" charset="-127"/>
              </a:rPr>
              <a:t> </a:t>
            </a:r>
            <a:r>
              <a:rPr lang="en-US" sz="2700" b="1" dirty="0" err="1">
                <a:latin typeface="Nanum Gothic" panose="020B0600000101010101" charset="-127"/>
                <a:ea typeface="Nanum Gothic" panose="020B0600000101010101" charset="-127"/>
              </a:rPr>
              <a:t>구조도</a:t>
            </a:r>
            <a:endParaRPr sz="2000" b="1" i="0" u="none" strike="noStrike" cap="none" dirty="0">
              <a:solidFill>
                <a:schemeClr val="dk1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ge669a4eeb1_0_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4" y="686772"/>
            <a:ext cx="16875168" cy="891216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237;p4"/>
          <p:cNvSpPr txBox="1"/>
          <p:nvPr/>
        </p:nvSpPr>
        <p:spPr>
          <a:xfrm>
            <a:off x="10683562" y="3528347"/>
            <a:ext cx="5912700" cy="6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600" b="1" i="0" u="none" strike="noStrike" cap="none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0</a:t>
            </a:r>
            <a:r>
              <a:rPr lang="en-US" sz="276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4</a:t>
            </a:r>
            <a:endParaRPr sz="18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400" name="Google Shape;400;ge669a4eeb1_0_56"/>
          <p:cNvPicPr preferRelativeResize="0"/>
          <p:nvPr/>
        </p:nvPicPr>
        <p:blipFill rotWithShape="1">
          <a:blip r:embed="rId4">
            <a:alphaModFix/>
          </a:blip>
          <a:srcRect r="-1667"/>
          <a:stretch/>
        </p:blipFill>
        <p:spPr>
          <a:xfrm>
            <a:off x="1709975" y="1975725"/>
            <a:ext cx="6464550" cy="42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e669a4eeb1_0_56"/>
          <p:cNvSpPr txBox="1"/>
          <p:nvPr/>
        </p:nvSpPr>
        <p:spPr>
          <a:xfrm>
            <a:off x="2105334" y="4200154"/>
            <a:ext cx="4636125" cy="12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Sprint</a:t>
            </a:r>
            <a:r>
              <a:rPr lang="ko-KR" altLang="en-US" sz="7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계획</a:t>
            </a:r>
            <a:endParaRPr sz="78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398" name="Google Shape;398;ge669a4eeb1_0_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5808888" y="2271402"/>
            <a:ext cx="708876" cy="56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e669a4eeb1_0_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9776" y="9352381"/>
            <a:ext cx="16813079" cy="2476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624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ge672766a8c_0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877" y="686772"/>
            <a:ext cx="16875168" cy="8912168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ge672766a8c_0_37"/>
          <p:cNvSpPr txBox="1"/>
          <p:nvPr/>
        </p:nvSpPr>
        <p:spPr>
          <a:xfrm>
            <a:off x="4974163" y="2227366"/>
            <a:ext cx="8286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FBEBA6"/>
                </a:solidFill>
                <a:highlight>
                  <a:srgbClr val="303C6C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Agile</a:t>
            </a:r>
            <a:r>
              <a:rPr lang="en-US" sz="4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프로세스</a:t>
            </a:r>
            <a:r>
              <a:rPr 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기반</a:t>
            </a:r>
            <a:r>
              <a:rPr 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4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개발</a:t>
            </a:r>
            <a:endParaRPr sz="40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639" name="Google Shape;639;ge672766a8c_0_37"/>
          <p:cNvSpPr txBox="1"/>
          <p:nvPr/>
        </p:nvSpPr>
        <p:spPr>
          <a:xfrm>
            <a:off x="6346675" y="3110025"/>
            <a:ext cx="55416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Jua"/>
                <a:ea typeface="Jua"/>
                <a:cs typeface="Jua"/>
                <a:sym typeface="Jua"/>
              </a:rPr>
              <a:t>1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주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단위로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스프린트를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진행하고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있습니다</a:t>
            </a:r>
            <a:r>
              <a:rPr lang="en-US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640" name="Google Shape;640;ge672766a8c_0_37"/>
          <p:cNvSpPr txBox="1"/>
          <p:nvPr/>
        </p:nvSpPr>
        <p:spPr>
          <a:xfrm>
            <a:off x="1071825" y="7309800"/>
            <a:ext cx="2913300" cy="18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-"/>
            </a:pP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기술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명세서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작성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-"/>
            </a:pP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GItLab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&amp; Jira 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-"/>
            </a:pP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와이어프레임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및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프로토타입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-"/>
            </a:pP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아이디어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회의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-"/>
            </a:pP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코딩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컨벤션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/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커밋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규칙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설정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pic>
        <p:nvPicPr>
          <p:cNvPr id="641" name="Google Shape;641;ge672766a8c_0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698415" y="6026334"/>
            <a:ext cx="16880042" cy="12185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ge672766a8c_0_37"/>
          <p:cNvSpPr txBox="1"/>
          <p:nvPr/>
        </p:nvSpPr>
        <p:spPr>
          <a:xfrm>
            <a:off x="868475" y="6583875"/>
            <a:ext cx="33024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기획</a:t>
            </a:r>
            <a:r>
              <a:rPr lang="en-US" sz="25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및 </a:t>
            </a:r>
            <a:r>
              <a:rPr lang="en-US" sz="25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개발환경</a:t>
            </a:r>
            <a:r>
              <a:rPr lang="en-US" sz="25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5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구축</a:t>
            </a:r>
            <a:endParaRPr sz="25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pic>
        <p:nvPicPr>
          <p:cNvPr id="643" name="Google Shape;643;ge672766a8c_0_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420000">
            <a:off x="12363490" y="3009812"/>
            <a:ext cx="731394" cy="443468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ge672766a8c_0_37"/>
          <p:cNvSpPr txBox="1"/>
          <p:nvPr/>
        </p:nvSpPr>
        <p:spPr>
          <a:xfrm>
            <a:off x="13330416" y="2692644"/>
            <a:ext cx="3966900" cy="10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사용자의</a:t>
            </a:r>
            <a:r>
              <a:rPr lang="en-US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피드백을</a:t>
            </a:r>
            <a:r>
              <a:rPr lang="en-US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스프린트에</a:t>
            </a:r>
            <a:r>
              <a:rPr lang="en-US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반영하면서</a:t>
            </a:r>
            <a:r>
              <a:rPr lang="en-US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완성해나갈</a:t>
            </a:r>
            <a:r>
              <a:rPr lang="en-US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계획</a:t>
            </a:r>
            <a:endParaRPr sz="9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645" name="Google Shape;645;ge672766a8c_0_37"/>
          <p:cNvSpPr txBox="1"/>
          <p:nvPr/>
        </p:nvSpPr>
        <p:spPr>
          <a:xfrm>
            <a:off x="4384112" y="7256375"/>
            <a:ext cx="2913300" cy="18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-"/>
            </a:pP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루트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등록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페이지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-"/>
            </a:pP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메인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페이지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피드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리스트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-"/>
            </a:pP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마이페이지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와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같은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주기능이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되는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부분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먼저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개발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시작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646" name="Google Shape;646;ge672766a8c_0_37"/>
          <p:cNvSpPr txBox="1"/>
          <p:nvPr/>
        </p:nvSpPr>
        <p:spPr>
          <a:xfrm>
            <a:off x="4411311" y="6534075"/>
            <a:ext cx="30651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주 </a:t>
            </a:r>
            <a:r>
              <a:rPr lang="en-US" sz="25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기능</a:t>
            </a:r>
            <a:r>
              <a:rPr lang="en-US" sz="25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5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위주</a:t>
            </a:r>
            <a:r>
              <a:rPr lang="en-US" sz="25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5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개발</a:t>
            </a:r>
            <a:endParaRPr sz="25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647" name="Google Shape;647;ge672766a8c_0_37"/>
          <p:cNvSpPr txBox="1"/>
          <p:nvPr/>
        </p:nvSpPr>
        <p:spPr>
          <a:xfrm>
            <a:off x="11008688" y="7309800"/>
            <a:ext cx="2913300" cy="22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-"/>
            </a:pP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남은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이슈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관리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-"/>
            </a:pP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UI/UX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보완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-"/>
            </a:pP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CD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파이프라인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구축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648" name="Google Shape;648;ge672766a8c_0_37"/>
          <p:cNvSpPr txBox="1"/>
          <p:nvPr/>
        </p:nvSpPr>
        <p:spPr>
          <a:xfrm>
            <a:off x="10932788" y="6356050"/>
            <a:ext cx="3065100" cy="7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부가</a:t>
            </a:r>
            <a:r>
              <a:rPr lang="en-US" sz="25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5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기능</a:t>
            </a:r>
            <a:r>
              <a:rPr lang="en-US" sz="25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및 </a:t>
            </a:r>
            <a:r>
              <a:rPr lang="en-US" sz="25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마무리</a:t>
            </a:r>
            <a:endParaRPr sz="25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649" name="Google Shape;649;ge672766a8c_0_37"/>
          <p:cNvSpPr txBox="1"/>
          <p:nvPr/>
        </p:nvSpPr>
        <p:spPr>
          <a:xfrm>
            <a:off x="14320975" y="7309800"/>
            <a:ext cx="2913300" cy="22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-"/>
            </a:pP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UCC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제작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-"/>
            </a:pP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최종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발표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PPT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제작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-"/>
            </a:pP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남은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이슈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관리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650" name="Google Shape;650;ge672766a8c_0_37"/>
          <p:cNvSpPr txBox="1"/>
          <p:nvPr/>
        </p:nvSpPr>
        <p:spPr>
          <a:xfrm>
            <a:off x="14232213" y="6534075"/>
            <a:ext cx="30651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최종</a:t>
            </a:r>
            <a:r>
              <a:rPr lang="en-US" sz="25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5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발표</a:t>
            </a:r>
            <a:r>
              <a:rPr lang="en-US" sz="25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5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준비</a:t>
            </a:r>
            <a:endParaRPr sz="25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pic>
        <p:nvPicPr>
          <p:cNvPr id="651" name="Google Shape;651;ge672766a8c_0_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3738" y="4574863"/>
            <a:ext cx="1019175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ge672766a8c_0_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4234" y="4546288"/>
            <a:ext cx="97155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ge672766a8c_0_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62306" y="4641538"/>
            <a:ext cx="127635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ge672766a8c_0_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30378" y="4517713"/>
            <a:ext cx="1514475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ge672766a8c_0_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936575" y="4632013"/>
            <a:ext cx="1657350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ge672766a8c_0_37"/>
          <p:cNvSpPr txBox="1"/>
          <p:nvPr/>
        </p:nvSpPr>
        <p:spPr>
          <a:xfrm>
            <a:off x="7801745" y="6675375"/>
            <a:ext cx="26613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소셜</a:t>
            </a:r>
            <a:r>
              <a:rPr lang="en-US" sz="25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5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기능구현</a:t>
            </a:r>
            <a:endParaRPr sz="25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657" name="Google Shape;657;ge672766a8c_0_37"/>
          <p:cNvSpPr txBox="1"/>
          <p:nvPr/>
        </p:nvSpPr>
        <p:spPr>
          <a:xfrm>
            <a:off x="7696400" y="7309800"/>
            <a:ext cx="2913300" cy="22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-"/>
            </a:pP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댓글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-"/>
            </a:pP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팔로우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/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팔로잉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-"/>
            </a:pP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좋아요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/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루트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저장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과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같은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기능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개발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-"/>
            </a:pP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알림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설정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-"/>
            </a:pP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CI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파이프라인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구축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658" name="Google Shape;658;ge672766a8c_0_37"/>
          <p:cNvSpPr txBox="1"/>
          <p:nvPr/>
        </p:nvSpPr>
        <p:spPr>
          <a:xfrm>
            <a:off x="2602374" y="822167"/>
            <a:ext cx="51081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latin typeface="Nanum Gothic" panose="020B0600000101010101" charset="-127"/>
                <a:ea typeface="Nanum Gothic" panose="020B0600000101010101" charset="-127"/>
              </a:rPr>
              <a:t>Sprint </a:t>
            </a:r>
            <a:r>
              <a:rPr lang="en-US" sz="2700" b="1" dirty="0" err="1">
                <a:latin typeface="Nanum Gothic" panose="020B0600000101010101" charset="-127"/>
                <a:ea typeface="Nanum Gothic" panose="020B0600000101010101" charset="-127"/>
              </a:rPr>
              <a:t>계획</a:t>
            </a:r>
            <a:endParaRPr sz="2000" b="1" i="0" u="none" strike="noStrike" cap="none" dirty="0">
              <a:solidFill>
                <a:schemeClr val="dk1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pic>
        <p:nvPicPr>
          <p:cNvPr id="659" name="Google Shape;659;ge672766a8c_0_3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-5400000">
            <a:off x="2501312" y="7764512"/>
            <a:ext cx="3495150" cy="12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ge672766a8c_0_3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-5400000">
            <a:off x="5752512" y="7764512"/>
            <a:ext cx="3495150" cy="12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ge672766a8c_0_3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-5400000">
            <a:off x="9003712" y="7764512"/>
            <a:ext cx="3495150" cy="12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ge672766a8c_0_3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-5400000">
            <a:off x="12254912" y="7764512"/>
            <a:ext cx="3495150" cy="12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e672766a8c_0_37"/>
          <p:cNvSpPr txBox="1"/>
          <p:nvPr/>
        </p:nvSpPr>
        <p:spPr>
          <a:xfrm>
            <a:off x="1749938" y="4114588"/>
            <a:ext cx="15144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Jua"/>
                <a:ea typeface="Jua"/>
                <a:cs typeface="Jua"/>
                <a:sym typeface="Jua"/>
              </a:rPr>
              <a:t>Sprint 1</a:t>
            </a:r>
            <a:endParaRPr sz="1700" b="1" i="0" u="none" strike="noStrike" cap="non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64" name="Google Shape;664;ge672766a8c_0_37"/>
          <p:cNvSpPr txBox="1"/>
          <p:nvPr/>
        </p:nvSpPr>
        <p:spPr>
          <a:xfrm>
            <a:off x="5045413" y="4114588"/>
            <a:ext cx="15144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Jua"/>
                <a:ea typeface="Jua"/>
                <a:cs typeface="Jua"/>
                <a:sym typeface="Jua"/>
              </a:rPr>
              <a:t>Sprint 2</a:t>
            </a:r>
            <a:endParaRPr sz="1700" b="1" i="0" u="none" strike="noStrike" cap="non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65" name="Google Shape;665;ge672766a8c_0_37"/>
          <p:cNvSpPr txBox="1"/>
          <p:nvPr/>
        </p:nvSpPr>
        <p:spPr>
          <a:xfrm>
            <a:off x="8340888" y="4114588"/>
            <a:ext cx="15144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Jua"/>
                <a:ea typeface="Jua"/>
                <a:cs typeface="Jua"/>
                <a:sym typeface="Jua"/>
              </a:rPr>
              <a:t>Sprint 3</a:t>
            </a:r>
            <a:endParaRPr sz="1700" b="1" i="0" u="none" strike="noStrike" cap="non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66" name="Google Shape;666;ge672766a8c_0_37"/>
          <p:cNvSpPr txBox="1"/>
          <p:nvPr/>
        </p:nvSpPr>
        <p:spPr>
          <a:xfrm>
            <a:off x="11636363" y="4114588"/>
            <a:ext cx="15144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Jua"/>
                <a:ea typeface="Jua"/>
                <a:cs typeface="Jua"/>
                <a:sym typeface="Jua"/>
              </a:rPr>
              <a:t>Sprint 4</a:t>
            </a:r>
            <a:endParaRPr sz="1700" b="1" i="0" u="none" strike="noStrike" cap="non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67" name="Google Shape;667;ge672766a8c_0_37"/>
          <p:cNvSpPr txBox="1"/>
          <p:nvPr/>
        </p:nvSpPr>
        <p:spPr>
          <a:xfrm>
            <a:off x="14931838" y="4114588"/>
            <a:ext cx="15144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Jua"/>
                <a:ea typeface="Jua"/>
                <a:cs typeface="Jua"/>
                <a:sym typeface="Jua"/>
              </a:rPr>
              <a:t>Sprint 5</a:t>
            </a:r>
            <a:endParaRPr sz="1700" b="1" i="0" u="none" strike="noStrike" cap="non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4" y="686772"/>
            <a:ext cx="16875168" cy="891216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20;p3"/>
          <p:cNvSpPr txBox="1"/>
          <p:nvPr/>
        </p:nvSpPr>
        <p:spPr>
          <a:xfrm>
            <a:off x="2885540" y="4910936"/>
            <a:ext cx="3622200" cy="13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아이디어 컨셉</a:t>
            </a:r>
            <a:endParaRPr sz="32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206" name="Google Shape;20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0569" y="2062309"/>
            <a:ext cx="5594066" cy="1854358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"/>
          <p:cNvSpPr txBox="1"/>
          <p:nvPr/>
        </p:nvSpPr>
        <p:spPr>
          <a:xfrm>
            <a:off x="1523458" y="4677459"/>
            <a:ext cx="1990532" cy="165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endParaRPr sz="18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9" name="Google Shape;209;p3"/>
          <p:cNvSpPr txBox="1"/>
          <p:nvPr/>
        </p:nvSpPr>
        <p:spPr>
          <a:xfrm>
            <a:off x="6674889" y="3159833"/>
            <a:ext cx="64305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9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조의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발표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순서는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800" b="1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말이죠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18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210" name="Google Shape;21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810" y="4209524"/>
            <a:ext cx="16853595" cy="12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9776" y="9352381"/>
            <a:ext cx="16813081" cy="2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3678635" y="6872406"/>
            <a:ext cx="5333333" cy="12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9273746" y="6872406"/>
            <a:ext cx="5333333" cy="12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2857" y="6680199"/>
            <a:ext cx="16834546" cy="12185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"/>
          <p:cNvSpPr txBox="1"/>
          <p:nvPr/>
        </p:nvSpPr>
        <p:spPr>
          <a:xfrm>
            <a:off x="7091462" y="4677459"/>
            <a:ext cx="1990532" cy="165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02</a:t>
            </a:r>
            <a:endParaRPr sz="1800" b="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216" name="Google Shape;216;p3"/>
          <p:cNvSpPr txBox="1"/>
          <p:nvPr/>
        </p:nvSpPr>
        <p:spPr>
          <a:xfrm>
            <a:off x="8427619" y="4897399"/>
            <a:ext cx="3622200" cy="13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페이지</a:t>
            </a:r>
            <a:r>
              <a:rPr lang="en-US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&amp; </a:t>
            </a:r>
            <a:r>
              <a:rPr lang="en-US" sz="32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기능</a:t>
            </a:r>
            <a:endParaRPr sz="32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17" name="Google Shape;217;p3"/>
          <p:cNvSpPr txBox="1"/>
          <p:nvPr/>
        </p:nvSpPr>
        <p:spPr>
          <a:xfrm>
            <a:off x="12607607" y="4677459"/>
            <a:ext cx="1990532" cy="165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  <a:endParaRPr sz="18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8" name="Google Shape;218;p3"/>
          <p:cNvSpPr txBox="1"/>
          <p:nvPr/>
        </p:nvSpPr>
        <p:spPr>
          <a:xfrm>
            <a:off x="13969689" y="4874524"/>
            <a:ext cx="3622200" cy="13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기술스택</a:t>
            </a:r>
            <a:endParaRPr sz="32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19" name="Google Shape;219;p3"/>
          <p:cNvSpPr txBox="1"/>
          <p:nvPr/>
        </p:nvSpPr>
        <p:spPr>
          <a:xfrm>
            <a:off x="1523458" y="7206488"/>
            <a:ext cx="1990532" cy="165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04</a:t>
            </a:r>
            <a:endParaRPr sz="1800" b="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sym typeface="Arial"/>
            </a:endParaRPr>
          </a:p>
        </p:txBody>
      </p:sp>
      <p:sp>
        <p:nvSpPr>
          <p:cNvPr id="220" name="Google Shape;220;p3"/>
          <p:cNvSpPr txBox="1"/>
          <p:nvPr/>
        </p:nvSpPr>
        <p:spPr>
          <a:xfrm>
            <a:off x="2885540" y="7403553"/>
            <a:ext cx="3622200" cy="13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SPRINT </a:t>
            </a:r>
            <a:r>
              <a:rPr lang="en-US" sz="32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계획</a:t>
            </a:r>
            <a:endParaRPr sz="32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21" name="Google Shape;221;p3"/>
          <p:cNvSpPr txBox="1"/>
          <p:nvPr/>
        </p:nvSpPr>
        <p:spPr>
          <a:xfrm>
            <a:off x="7091462" y="7206488"/>
            <a:ext cx="1990532" cy="165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  <a:endParaRPr sz="18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2" name="Google Shape;222;p3"/>
          <p:cNvSpPr txBox="1"/>
          <p:nvPr/>
        </p:nvSpPr>
        <p:spPr>
          <a:xfrm>
            <a:off x="8453544" y="7403553"/>
            <a:ext cx="3622200" cy="13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프로젝트</a:t>
            </a:r>
            <a:r>
              <a:rPr lang="en-US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2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규칙</a:t>
            </a:r>
            <a:endParaRPr sz="32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223" name="Google Shape;223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>
            <a:off x="15808888" y="2629951"/>
            <a:ext cx="708876" cy="56669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"/>
          <p:cNvSpPr txBox="1"/>
          <p:nvPr/>
        </p:nvSpPr>
        <p:spPr>
          <a:xfrm>
            <a:off x="1989747" y="2106994"/>
            <a:ext cx="7681144" cy="1782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b="1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발표</a:t>
            </a:r>
            <a:r>
              <a:rPr lang="en-US" sz="7800" b="1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7800" b="1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순서</a:t>
            </a:r>
            <a:endParaRPr sz="18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ge669a4eeb1_0_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4" y="686772"/>
            <a:ext cx="16875168" cy="891216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237;p4"/>
          <p:cNvSpPr txBox="1"/>
          <p:nvPr/>
        </p:nvSpPr>
        <p:spPr>
          <a:xfrm>
            <a:off x="10683562" y="3528347"/>
            <a:ext cx="5912700" cy="6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600" b="1" i="0" u="none" strike="noStrike" cap="none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0</a:t>
            </a:r>
            <a:r>
              <a:rPr lang="en-US" sz="276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5</a:t>
            </a:r>
            <a:endParaRPr sz="18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400" name="Google Shape;400;ge669a4eeb1_0_56"/>
          <p:cNvPicPr preferRelativeResize="0"/>
          <p:nvPr/>
        </p:nvPicPr>
        <p:blipFill rotWithShape="1">
          <a:blip r:embed="rId4">
            <a:alphaModFix/>
          </a:blip>
          <a:srcRect r="-1667"/>
          <a:stretch/>
        </p:blipFill>
        <p:spPr>
          <a:xfrm>
            <a:off x="1709975" y="1975725"/>
            <a:ext cx="6464550" cy="42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e669a4eeb1_0_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5808888" y="2271402"/>
            <a:ext cx="708876" cy="56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e669a4eeb1_0_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9776" y="9352381"/>
            <a:ext cx="16813079" cy="24761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31;p4"/>
          <p:cNvSpPr txBox="1"/>
          <p:nvPr/>
        </p:nvSpPr>
        <p:spPr>
          <a:xfrm>
            <a:off x="1894500" y="4115941"/>
            <a:ext cx="6279900" cy="12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8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프로젝트 규칙</a:t>
            </a:r>
            <a:endParaRPr sz="78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11" name="Google Shape;236;p4"/>
          <p:cNvSpPr txBox="1"/>
          <p:nvPr/>
        </p:nvSpPr>
        <p:spPr>
          <a:xfrm>
            <a:off x="6609844" y="5315756"/>
            <a:ext cx="64305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우리 모두를 위해 이건 지키고 있어요</a:t>
            </a:r>
            <a:r>
              <a:rPr lang="en-US" altLang="ko-KR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r>
              <a:rPr 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</p:spTree>
    <p:extLst>
      <p:ext uri="{BB962C8B-B14F-4D97-AF65-F5344CB8AC3E}">
        <p14:creationId xmlns:p14="http://schemas.microsoft.com/office/powerpoint/2010/main" val="310711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ge672766a8c_0_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4" y="686772"/>
            <a:ext cx="16875168" cy="8912168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ge672766a8c_0_79"/>
          <p:cNvSpPr txBox="1"/>
          <p:nvPr/>
        </p:nvSpPr>
        <p:spPr>
          <a:xfrm>
            <a:off x="11587233" y="8427054"/>
            <a:ext cx="75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ge672766a8c_0_79"/>
          <p:cNvSpPr txBox="1"/>
          <p:nvPr/>
        </p:nvSpPr>
        <p:spPr>
          <a:xfrm>
            <a:off x="2602374" y="822167"/>
            <a:ext cx="51081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 err="1">
                <a:latin typeface="Nanum Gothic" panose="020B0600000101010101" charset="-127"/>
                <a:ea typeface="Nanum Gothic" panose="020B0600000101010101" charset="-127"/>
              </a:rPr>
              <a:t>커밋</a:t>
            </a:r>
            <a:r>
              <a:rPr lang="en-US" sz="2700" b="1" dirty="0">
                <a:latin typeface="Nanum Gothic" panose="020B0600000101010101" charset="-127"/>
                <a:ea typeface="Nanum Gothic" panose="020B0600000101010101" charset="-127"/>
              </a:rPr>
              <a:t> </a:t>
            </a:r>
            <a:r>
              <a:rPr lang="en-US" sz="2700" b="1" dirty="0" err="1">
                <a:latin typeface="Nanum Gothic" panose="020B0600000101010101" charset="-127"/>
                <a:ea typeface="Nanum Gothic" panose="020B0600000101010101" charset="-127"/>
              </a:rPr>
              <a:t>규칙</a:t>
            </a:r>
            <a:r>
              <a:rPr lang="en-US" sz="2700" b="1" dirty="0">
                <a:latin typeface="Nanum Gothic" panose="020B0600000101010101" charset="-127"/>
                <a:ea typeface="Nanum Gothic" panose="020B0600000101010101" charset="-127"/>
              </a:rPr>
              <a:t> 및 </a:t>
            </a:r>
            <a:r>
              <a:rPr lang="en-US" sz="2700" b="1" dirty="0" err="1">
                <a:latin typeface="Nanum Gothic" panose="020B0600000101010101" charset="-127"/>
                <a:ea typeface="Nanum Gothic" panose="020B0600000101010101" charset="-127"/>
              </a:rPr>
              <a:t>Git</a:t>
            </a:r>
            <a:r>
              <a:rPr lang="en-US" sz="2700" b="1" dirty="0">
                <a:latin typeface="Nanum Gothic" panose="020B0600000101010101" charset="-127"/>
                <a:ea typeface="Nanum Gothic" panose="020B0600000101010101" charset="-127"/>
              </a:rPr>
              <a:t> Flow</a:t>
            </a:r>
            <a:endParaRPr sz="2000" b="1" i="0" u="none" strike="noStrike" cap="none" dirty="0">
              <a:solidFill>
                <a:schemeClr val="dk1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pic>
        <p:nvPicPr>
          <p:cNvPr id="685" name="Google Shape;685;ge672766a8c_0_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5093762" y="5427287"/>
            <a:ext cx="8160875" cy="184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6" name="Google Shape;686;ge672766a8c_0_79"/>
          <p:cNvGrpSpPr/>
          <p:nvPr/>
        </p:nvGrpSpPr>
        <p:grpSpPr>
          <a:xfrm>
            <a:off x="1234599" y="1856152"/>
            <a:ext cx="7479700" cy="7326823"/>
            <a:chOff x="1032674" y="1512252"/>
            <a:chExt cx="7479700" cy="7326823"/>
          </a:xfrm>
        </p:grpSpPr>
        <p:cxnSp>
          <p:nvCxnSpPr>
            <p:cNvPr id="687" name="Google Shape;687;ge672766a8c_0_79"/>
            <p:cNvCxnSpPr/>
            <p:nvPr/>
          </p:nvCxnSpPr>
          <p:spPr>
            <a:xfrm>
              <a:off x="1615450" y="2316475"/>
              <a:ext cx="0" cy="65226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8" name="Google Shape;688;ge672766a8c_0_79"/>
            <p:cNvSpPr txBox="1"/>
            <p:nvPr/>
          </p:nvSpPr>
          <p:spPr>
            <a:xfrm>
              <a:off x="1032674" y="1740848"/>
              <a:ext cx="14514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/>
                <a:t>feature</a:t>
              </a:r>
              <a:endParaRPr sz="1700" b="1" i="0" u="none" strike="noStrike" cap="none">
                <a:solidFill>
                  <a:schemeClr val="dk1"/>
                </a:solidFill>
              </a:endParaRPr>
            </a:p>
          </p:txBody>
        </p:sp>
        <p:cxnSp>
          <p:nvCxnSpPr>
            <p:cNvPr id="689" name="Google Shape;689;ge672766a8c_0_79"/>
            <p:cNvCxnSpPr/>
            <p:nvPr/>
          </p:nvCxnSpPr>
          <p:spPr>
            <a:xfrm>
              <a:off x="3992900" y="2316475"/>
              <a:ext cx="0" cy="6522600"/>
            </a:xfrm>
            <a:prstGeom prst="straightConnector1">
              <a:avLst/>
            </a:prstGeom>
            <a:noFill/>
            <a:ln w="762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90" name="Google Shape;690;ge672766a8c_0_79"/>
            <p:cNvSpPr txBox="1"/>
            <p:nvPr/>
          </p:nvSpPr>
          <p:spPr>
            <a:xfrm>
              <a:off x="3267200" y="1512252"/>
              <a:ext cx="2158200" cy="11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/>
                <a:t>Frontend/</a:t>
              </a:r>
              <a:endParaRPr sz="2400" b="1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/>
                <a:t>Backend</a:t>
              </a:r>
              <a:endParaRPr sz="2400" b="1"/>
            </a:p>
          </p:txBody>
        </p:sp>
        <p:cxnSp>
          <p:nvCxnSpPr>
            <p:cNvPr id="691" name="Google Shape;691;ge672766a8c_0_79"/>
            <p:cNvCxnSpPr/>
            <p:nvPr/>
          </p:nvCxnSpPr>
          <p:spPr>
            <a:xfrm>
              <a:off x="5842125" y="2316475"/>
              <a:ext cx="0" cy="6522600"/>
            </a:xfrm>
            <a:prstGeom prst="straightConnector1">
              <a:avLst/>
            </a:prstGeom>
            <a:noFill/>
            <a:ln w="762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ge672766a8c_0_79"/>
            <p:cNvCxnSpPr/>
            <p:nvPr/>
          </p:nvCxnSpPr>
          <p:spPr>
            <a:xfrm>
              <a:off x="7710475" y="2240275"/>
              <a:ext cx="0" cy="6522600"/>
            </a:xfrm>
            <a:prstGeom prst="straightConnector1">
              <a:avLst/>
            </a:prstGeom>
            <a:noFill/>
            <a:ln w="76200" cap="flat" cmpd="sng">
              <a:solidFill>
                <a:srgbClr val="99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93" name="Google Shape;693;ge672766a8c_0_79"/>
            <p:cNvSpPr txBox="1"/>
            <p:nvPr/>
          </p:nvSpPr>
          <p:spPr>
            <a:xfrm>
              <a:off x="5133499" y="1740848"/>
              <a:ext cx="14514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/>
                <a:t>develop</a:t>
              </a:r>
              <a:endParaRPr sz="1700" b="1" i="0" u="none" strike="noStrike" cap="none">
                <a:solidFill>
                  <a:schemeClr val="dk1"/>
                </a:solidFill>
              </a:endParaRPr>
            </a:p>
          </p:txBody>
        </p:sp>
        <p:sp>
          <p:nvSpPr>
            <p:cNvPr id="694" name="Google Shape;694;ge672766a8c_0_79"/>
            <p:cNvSpPr txBox="1"/>
            <p:nvPr/>
          </p:nvSpPr>
          <p:spPr>
            <a:xfrm>
              <a:off x="7060974" y="1740848"/>
              <a:ext cx="14514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/>
                <a:t>master</a:t>
              </a:r>
              <a:endParaRPr sz="1700" b="1" i="0" u="none" strike="noStrike" cap="none">
                <a:solidFill>
                  <a:schemeClr val="dk1"/>
                </a:solidFill>
              </a:endParaRPr>
            </a:p>
          </p:txBody>
        </p:sp>
        <p:sp>
          <p:nvSpPr>
            <p:cNvPr id="695" name="Google Shape;695;ge672766a8c_0_79"/>
            <p:cNvSpPr/>
            <p:nvPr/>
          </p:nvSpPr>
          <p:spPr>
            <a:xfrm>
              <a:off x="3807850" y="3234575"/>
              <a:ext cx="413700" cy="3927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ge672766a8c_0_79"/>
            <p:cNvSpPr/>
            <p:nvPr/>
          </p:nvSpPr>
          <p:spPr>
            <a:xfrm>
              <a:off x="7486525" y="2316475"/>
              <a:ext cx="413700" cy="392700"/>
            </a:xfrm>
            <a:prstGeom prst="ellipse">
              <a:avLst/>
            </a:prstGeom>
            <a:solidFill>
              <a:srgbClr val="9900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97" name="Google Shape;697;ge672766a8c_0_79"/>
            <p:cNvCxnSpPr>
              <a:endCxn id="698" idx="6"/>
            </p:cNvCxnSpPr>
            <p:nvPr/>
          </p:nvCxnSpPr>
          <p:spPr>
            <a:xfrm flipH="1">
              <a:off x="6058538" y="2512825"/>
              <a:ext cx="1428000" cy="3927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99" name="Google Shape;699;ge672766a8c_0_79"/>
            <p:cNvSpPr/>
            <p:nvPr/>
          </p:nvSpPr>
          <p:spPr>
            <a:xfrm>
              <a:off x="1408600" y="4795325"/>
              <a:ext cx="413700" cy="392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00" name="Google Shape;700;ge672766a8c_0_79"/>
            <p:cNvCxnSpPr>
              <a:stCxn id="695" idx="2"/>
              <a:endCxn id="699" idx="6"/>
            </p:cNvCxnSpPr>
            <p:nvPr/>
          </p:nvCxnSpPr>
          <p:spPr>
            <a:xfrm flipH="1">
              <a:off x="1822150" y="3430925"/>
              <a:ext cx="1985700" cy="15609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98" name="Google Shape;698;ge672766a8c_0_79"/>
            <p:cNvSpPr/>
            <p:nvPr/>
          </p:nvSpPr>
          <p:spPr>
            <a:xfrm>
              <a:off x="5644838" y="2709175"/>
              <a:ext cx="413700" cy="3927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01" name="Google Shape;701;ge672766a8c_0_79"/>
            <p:cNvCxnSpPr>
              <a:stCxn id="698" idx="2"/>
              <a:endCxn id="695" idx="6"/>
            </p:cNvCxnSpPr>
            <p:nvPr/>
          </p:nvCxnSpPr>
          <p:spPr>
            <a:xfrm flipH="1">
              <a:off x="4221638" y="2905525"/>
              <a:ext cx="1423200" cy="525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02" name="Google Shape;702;ge672766a8c_0_79"/>
            <p:cNvSpPr/>
            <p:nvPr/>
          </p:nvSpPr>
          <p:spPr>
            <a:xfrm>
              <a:off x="3786050" y="6563525"/>
              <a:ext cx="413700" cy="3927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03" name="Google Shape;703;ge672766a8c_0_79"/>
            <p:cNvCxnSpPr>
              <a:stCxn id="704" idx="6"/>
              <a:endCxn id="702" idx="2"/>
            </p:cNvCxnSpPr>
            <p:nvPr/>
          </p:nvCxnSpPr>
          <p:spPr>
            <a:xfrm>
              <a:off x="1822300" y="6367175"/>
              <a:ext cx="1963800" cy="3927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05" name="Google Shape;705;ge672766a8c_0_79"/>
            <p:cNvSpPr/>
            <p:nvPr/>
          </p:nvSpPr>
          <p:spPr>
            <a:xfrm>
              <a:off x="5644825" y="6944575"/>
              <a:ext cx="413700" cy="3927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06" name="Google Shape;706;ge672766a8c_0_79"/>
            <p:cNvCxnSpPr>
              <a:stCxn id="702" idx="6"/>
            </p:cNvCxnSpPr>
            <p:nvPr/>
          </p:nvCxnSpPr>
          <p:spPr>
            <a:xfrm>
              <a:off x="4199750" y="6759875"/>
              <a:ext cx="1458300" cy="4917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07" name="Google Shape;707;ge672766a8c_0_79"/>
            <p:cNvSpPr/>
            <p:nvPr/>
          </p:nvSpPr>
          <p:spPr>
            <a:xfrm>
              <a:off x="7503625" y="8053075"/>
              <a:ext cx="413700" cy="392700"/>
            </a:xfrm>
            <a:prstGeom prst="ellipse">
              <a:avLst/>
            </a:prstGeom>
            <a:solidFill>
              <a:srgbClr val="9900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ge672766a8c_0_79"/>
            <p:cNvSpPr/>
            <p:nvPr/>
          </p:nvSpPr>
          <p:spPr>
            <a:xfrm>
              <a:off x="5644838" y="7660375"/>
              <a:ext cx="413700" cy="3927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09" name="Google Shape;709;ge672766a8c_0_79"/>
            <p:cNvCxnSpPr>
              <a:endCxn id="707" idx="2"/>
            </p:cNvCxnSpPr>
            <p:nvPr/>
          </p:nvCxnSpPr>
          <p:spPr>
            <a:xfrm>
              <a:off x="6035725" y="7905325"/>
              <a:ext cx="1467900" cy="344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10" name="Google Shape;710;ge672766a8c_0_79"/>
            <p:cNvSpPr/>
            <p:nvPr/>
          </p:nvSpPr>
          <p:spPr>
            <a:xfrm>
              <a:off x="1408600" y="5483075"/>
              <a:ext cx="413700" cy="392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ge672766a8c_0_79"/>
            <p:cNvSpPr/>
            <p:nvPr/>
          </p:nvSpPr>
          <p:spPr>
            <a:xfrm>
              <a:off x="1408600" y="6170825"/>
              <a:ext cx="413700" cy="392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1" name="Google Shape;711;ge672766a8c_0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55028" y="2345403"/>
            <a:ext cx="7884401" cy="634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ge672766a8c_4_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4" y="686772"/>
            <a:ext cx="16875168" cy="8912168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ge672766a8c_4_126"/>
          <p:cNvSpPr txBox="1"/>
          <p:nvPr/>
        </p:nvSpPr>
        <p:spPr>
          <a:xfrm>
            <a:off x="11587233" y="8427054"/>
            <a:ext cx="75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ge672766a8c_4_126"/>
          <p:cNvSpPr txBox="1"/>
          <p:nvPr/>
        </p:nvSpPr>
        <p:spPr>
          <a:xfrm>
            <a:off x="2602374" y="822167"/>
            <a:ext cx="51081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 err="1">
                <a:latin typeface="Nanum Gothic" panose="020B0600000101010101" charset="-127"/>
                <a:ea typeface="Nanum Gothic" panose="020B0600000101010101" charset="-127"/>
              </a:rPr>
              <a:t>코딩</a:t>
            </a:r>
            <a:r>
              <a:rPr lang="en-US" sz="2700" b="1" dirty="0">
                <a:latin typeface="Nanum Gothic" panose="020B0600000101010101" charset="-127"/>
                <a:ea typeface="Nanum Gothic" panose="020B0600000101010101" charset="-127"/>
              </a:rPr>
              <a:t> </a:t>
            </a:r>
            <a:r>
              <a:rPr lang="en-US" sz="2700" b="1" dirty="0" err="1">
                <a:latin typeface="Nanum Gothic" panose="020B0600000101010101" charset="-127"/>
                <a:ea typeface="Nanum Gothic" panose="020B0600000101010101" charset="-127"/>
              </a:rPr>
              <a:t>컨벤션</a:t>
            </a:r>
            <a:endParaRPr sz="2000" b="1" i="0" u="none" strike="noStrike" cap="none" dirty="0">
              <a:solidFill>
                <a:schemeClr val="dk1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pic>
        <p:nvPicPr>
          <p:cNvPr id="720" name="Google Shape;720;ge672766a8c_4_1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2713" y="5400225"/>
            <a:ext cx="1412775" cy="14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ge672766a8c_4_1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2714" y="1707422"/>
            <a:ext cx="1412776" cy="141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e672766a8c_4_1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55973" y="2024664"/>
            <a:ext cx="786255" cy="77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ge672766a8c_4_1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8404" y="5713485"/>
            <a:ext cx="681392" cy="786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ge672766a8c_4_1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2913" y="5082570"/>
            <a:ext cx="16882165" cy="121855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ge672766a8c_4_126"/>
          <p:cNvSpPr txBox="1"/>
          <p:nvPr/>
        </p:nvSpPr>
        <p:spPr>
          <a:xfrm>
            <a:off x="1446711" y="3194247"/>
            <a:ext cx="7572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/>
              <a:t>FE</a:t>
            </a:r>
            <a:endParaRPr sz="200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726" name="Google Shape;726;ge672766a8c_4_126"/>
          <p:cNvSpPr txBox="1"/>
          <p:nvPr/>
        </p:nvSpPr>
        <p:spPr>
          <a:xfrm>
            <a:off x="1370499" y="6932597"/>
            <a:ext cx="7572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/>
              <a:t>BE</a:t>
            </a:r>
            <a:endParaRPr sz="200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727" name="Google Shape;727;ge672766a8c_4_126"/>
          <p:cNvSpPr txBox="1"/>
          <p:nvPr/>
        </p:nvSpPr>
        <p:spPr>
          <a:xfrm>
            <a:off x="2810375" y="2024675"/>
            <a:ext cx="143436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파일명은 </a:t>
            </a:r>
            <a:r>
              <a:rPr lang="en-US" sz="2600" b="1">
                <a:solidFill>
                  <a:srgbClr val="CB263E"/>
                </a:solidFill>
              </a:rPr>
              <a:t>PascalCase</a:t>
            </a:r>
            <a:r>
              <a:rPr lang="en-US" sz="2600"/>
              <a:t> ex) HelloVue.vue</a:t>
            </a: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헤더, Nav와 같이 </a:t>
            </a:r>
            <a:r>
              <a:rPr lang="en-US" sz="2600" b="1">
                <a:solidFill>
                  <a:srgbClr val="CB263E"/>
                </a:solidFill>
              </a:rPr>
              <a:t>유일한 경우 이름에 The</a:t>
            </a:r>
            <a:r>
              <a:rPr lang="en-US" sz="2600"/>
              <a:t>를 붙인다. ex) TheHeader.vue</a:t>
            </a: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 b="1">
                <a:solidFill>
                  <a:srgbClr val="CB263E"/>
                </a:solidFill>
              </a:rPr>
              <a:t>mutations</a:t>
            </a:r>
            <a:r>
              <a:rPr lang="en-US" sz="2600"/>
              <a:t>은 </a:t>
            </a:r>
            <a:r>
              <a:rPr lang="en-US" sz="2600" b="1">
                <a:solidFill>
                  <a:srgbClr val="CB263E"/>
                </a:solidFill>
              </a:rPr>
              <a:t>대문자</a:t>
            </a:r>
            <a:r>
              <a:rPr lang="en-US" sz="2600"/>
              <a:t>로 작성한다. ex) CREATE_TODO</a:t>
            </a: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 b="1">
                <a:solidFill>
                  <a:srgbClr val="CB263E"/>
                </a:solidFill>
              </a:rPr>
              <a:t>actions</a:t>
            </a:r>
            <a:r>
              <a:rPr lang="en-US" sz="2600"/>
              <a:t>는 </a:t>
            </a:r>
            <a:r>
              <a:rPr lang="en-US" sz="2600" b="1">
                <a:solidFill>
                  <a:srgbClr val="CB263E"/>
                </a:solidFill>
              </a:rPr>
              <a:t>camelCase</a:t>
            </a:r>
            <a:r>
              <a:rPr lang="en-US" sz="2600"/>
              <a:t> 로 작성한다. ex) createTodo</a:t>
            </a: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 b="1">
                <a:solidFill>
                  <a:srgbClr val="CB263E"/>
                </a:solidFill>
              </a:rPr>
              <a:t>getters</a:t>
            </a:r>
            <a:r>
              <a:rPr lang="en-US" sz="2600">
                <a:solidFill>
                  <a:schemeClr val="dk1"/>
                </a:solidFill>
              </a:rPr>
              <a:t>는</a:t>
            </a:r>
            <a:r>
              <a:rPr lang="en-US" sz="2600"/>
              <a:t> </a:t>
            </a:r>
            <a:r>
              <a:rPr lang="en-US" sz="2600" b="1">
                <a:solidFill>
                  <a:srgbClr val="CB263E"/>
                </a:solidFill>
              </a:rPr>
              <a:t>camelCase</a:t>
            </a:r>
            <a:r>
              <a:rPr lang="en-US" sz="2600"/>
              <a:t> ex) completedTodosCount</a:t>
            </a:r>
            <a:endParaRPr sz="2600"/>
          </a:p>
        </p:txBody>
      </p:sp>
      <p:sp>
        <p:nvSpPr>
          <p:cNvPr id="728" name="Google Shape;728;ge672766a8c_4_126"/>
          <p:cNvSpPr txBox="1"/>
          <p:nvPr/>
        </p:nvSpPr>
        <p:spPr>
          <a:xfrm>
            <a:off x="2810375" y="5713478"/>
            <a:ext cx="143436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디렉토리 구조는 </a:t>
            </a:r>
            <a:r>
              <a:rPr lang="en-US" sz="2600" b="1">
                <a:solidFill>
                  <a:srgbClr val="CB263E"/>
                </a:solidFill>
              </a:rPr>
              <a:t>도메인 중심</a:t>
            </a:r>
            <a:r>
              <a:rPr lang="en-US" sz="2600"/>
              <a:t>으로 한다.</a:t>
            </a: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 b="1">
                <a:solidFill>
                  <a:srgbClr val="CB263E"/>
                </a:solidFill>
              </a:rPr>
              <a:t>lombok 어노테이션</a:t>
            </a:r>
            <a:r>
              <a:rPr lang="en-US" sz="2600"/>
              <a:t>을 적극 활용한다. ex) @getter @setter @RequiredArgsConstructor ..</a:t>
            </a: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System.out 이나 System.err 사용 금지하고, </a:t>
            </a:r>
            <a:r>
              <a:rPr lang="en-US" sz="2600" b="1">
                <a:solidFill>
                  <a:srgbClr val="CB263E"/>
                </a:solidFill>
              </a:rPr>
              <a:t>로거를 사용</a:t>
            </a:r>
            <a:r>
              <a:rPr lang="en-US" sz="2600"/>
              <a:t>한다.</a:t>
            </a: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각 </a:t>
            </a:r>
            <a:r>
              <a:rPr lang="en-US" sz="2600" b="1">
                <a:solidFill>
                  <a:srgbClr val="CB263E"/>
                </a:solidFill>
              </a:rPr>
              <a:t>역할에 맞는 어노테이션</a:t>
            </a:r>
            <a:r>
              <a:rPr lang="en-US" sz="2600"/>
              <a:t>을 작성한다. ex) @RestController, @Service ..</a:t>
            </a: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Entity에 </a:t>
            </a:r>
            <a:r>
              <a:rPr lang="en-US" sz="2600" b="1">
                <a:solidFill>
                  <a:srgbClr val="CB263E"/>
                </a:solidFill>
              </a:rPr>
              <a:t>setter를 등록하지 않는다</a:t>
            </a:r>
            <a:r>
              <a:rPr lang="en-US" sz="2600"/>
              <a:t>.</a:t>
            </a: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 b="1">
                <a:solidFill>
                  <a:srgbClr val="CB263E"/>
                </a:solidFill>
              </a:rPr>
              <a:t>Builder 패턴</a:t>
            </a:r>
            <a:r>
              <a:rPr lang="en-US" sz="2600"/>
              <a:t>을 이용해서 생성자를 만든다.</a:t>
            </a: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 b="1">
                <a:solidFill>
                  <a:srgbClr val="CB263E"/>
                </a:solidFill>
              </a:rPr>
              <a:t>요청과 응답 받는 dto</a:t>
            </a:r>
            <a:r>
              <a:rPr lang="en-US" sz="2600"/>
              <a:t>를 만든다.</a:t>
            </a:r>
            <a:endParaRPr sz="2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4" y="686772"/>
            <a:ext cx="16875166" cy="891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53968" y="6602960"/>
            <a:ext cx="3817273" cy="1270849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17"/>
          <p:cNvSpPr txBox="1"/>
          <p:nvPr/>
        </p:nvSpPr>
        <p:spPr>
          <a:xfrm>
            <a:off x="1811717" y="3846198"/>
            <a:ext cx="19568140" cy="240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9</a:t>
            </a:r>
            <a:r>
              <a:rPr lang="en-US" sz="10500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조의 </a:t>
            </a:r>
            <a:r>
              <a:rPr lang="en-US" sz="10500" i="0" u="none" strike="noStrike" cap="none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발표였습니다</a:t>
            </a:r>
            <a:r>
              <a:rPr lang="en-US" sz="10500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!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736" name="Google Shape;736;p17"/>
          <p:cNvSpPr txBox="1"/>
          <p:nvPr/>
        </p:nvSpPr>
        <p:spPr>
          <a:xfrm>
            <a:off x="1750193" y="2413589"/>
            <a:ext cx="14313445" cy="200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지금까지</a:t>
            </a:r>
            <a:r>
              <a:rPr lang="en-US" sz="88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88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상큼한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737" name="Google Shape;737;p17"/>
          <p:cNvSpPr txBox="1"/>
          <p:nvPr/>
        </p:nvSpPr>
        <p:spPr>
          <a:xfrm>
            <a:off x="1832864" y="6968280"/>
            <a:ext cx="12224939" cy="731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발표에</a:t>
            </a:r>
            <a:r>
              <a:rPr lang="en-US" sz="32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2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대한</a:t>
            </a:r>
            <a:r>
              <a:rPr lang="en-US" sz="32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2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질의응답은</a:t>
            </a:r>
            <a:r>
              <a:rPr lang="en-US" sz="32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2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언제나</a:t>
            </a:r>
            <a:r>
              <a:rPr lang="en-US" sz="32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2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환영입니다</a:t>
            </a:r>
            <a:r>
              <a:rPr lang="en-US" sz="32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:)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738" name="Google Shape;738;p17"/>
          <p:cNvSpPr txBox="1"/>
          <p:nvPr/>
        </p:nvSpPr>
        <p:spPr>
          <a:xfrm>
            <a:off x="12451811" y="6805360"/>
            <a:ext cx="3557194" cy="907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0" u="none" strike="noStrike" cap="none" dirty="0" err="1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발표</a:t>
            </a:r>
            <a:r>
              <a:rPr lang="en-US" sz="4000" i="0" u="none" strike="noStrike" cap="none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끝 !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739" name="Google Shape;739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2389" y="8759524"/>
            <a:ext cx="16790469" cy="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15609229" y="2302785"/>
            <a:ext cx="1022821" cy="817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4" y="686772"/>
            <a:ext cx="16875168" cy="891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"/>
          <p:cNvPicPr preferRelativeResize="0"/>
          <p:nvPr/>
        </p:nvPicPr>
        <p:blipFill rotWithShape="1">
          <a:blip r:embed="rId4">
            <a:alphaModFix/>
          </a:blip>
          <a:srcRect r="-1667"/>
          <a:stretch/>
        </p:blipFill>
        <p:spPr>
          <a:xfrm>
            <a:off x="1709975" y="1975725"/>
            <a:ext cx="6464550" cy="42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"/>
          <p:cNvSpPr txBox="1"/>
          <p:nvPr/>
        </p:nvSpPr>
        <p:spPr>
          <a:xfrm>
            <a:off x="1894500" y="4115941"/>
            <a:ext cx="6279900" cy="12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아이디어</a:t>
            </a:r>
            <a:r>
              <a:rPr lang="en-US" sz="78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78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컨셉</a:t>
            </a:r>
            <a:endParaRPr sz="78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32" name="Google Shape;232;p4"/>
          <p:cNvSpPr txBox="1"/>
          <p:nvPr/>
        </p:nvSpPr>
        <p:spPr>
          <a:xfrm>
            <a:off x="10683562" y="3528347"/>
            <a:ext cx="5912668" cy="630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"/>
          <p:cNvSpPr txBox="1"/>
          <p:nvPr/>
        </p:nvSpPr>
        <p:spPr>
          <a:xfrm>
            <a:off x="2096076" y="7282700"/>
            <a:ext cx="107778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3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당신의</a:t>
            </a:r>
            <a:r>
              <a:rPr lang="en-US" sz="3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발자취가</a:t>
            </a:r>
            <a:r>
              <a:rPr lang="en-US" sz="3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별이</a:t>
            </a:r>
            <a:r>
              <a:rPr lang="en-US" sz="3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되어</a:t>
            </a:r>
            <a:r>
              <a:rPr lang="en-US" sz="3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떠있는</a:t>
            </a:r>
            <a:r>
              <a:rPr lang="en-US" sz="3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곳: </a:t>
            </a:r>
            <a:r>
              <a:rPr lang="en-US" sz="3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루팅스타</a:t>
            </a:r>
            <a:endParaRPr sz="17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234" name="Google Shape;23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5808888" y="2271402"/>
            <a:ext cx="708876" cy="56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9776" y="9352381"/>
            <a:ext cx="16813081" cy="24761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"/>
          <p:cNvSpPr txBox="1"/>
          <p:nvPr/>
        </p:nvSpPr>
        <p:spPr>
          <a:xfrm>
            <a:off x="6950496" y="5315756"/>
            <a:ext cx="64305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아이디어는</a:t>
            </a:r>
            <a:r>
              <a:rPr 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이런식으로</a:t>
            </a:r>
            <a:r>
              <a:rPr 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짰어요</a:t>
            </a:r>
            <a:r>
              <a:rPr 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37" name="Google Shape;237;p4"/>
          <p:cNvSpPr txBox="1"/>
          <p:nvPr/>
        </p:nvSpPr>
        <p:spPr>
          <a:xfrm>
            <a:off x="10683562" y="3528347"/>
            <a:ext cx="5912700" cy="6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600" b="1" i="0" u="none" strike="noStrike" cap="none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0</a:t>
            </a:r>
            <a:r>
              <a:rPr lang="en-US" sz="276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1</a:t>
            </a:r>
            <a:endParaRPr sz="18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e669a4eeb1_0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4" y="686772"/>
            <a:ext cx="16875168" cy="891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e669a4eeb1_0_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8183" y="2213882"/>
            <a:ext cx="709348" cy="567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e669a4eeb1_0_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2619474" y="7547078"/>
            <a:ext cx="513302" cy="15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e669a4eeb1_0_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9776" y="9352381"/>
            <a:ext cx="16813079" cy="2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e669a4eeb1_0_4"/>
          <p:cNvPicPr preferRelativeResize="0"/>
          <p:nvPr/>
        </p:nvPicPr>
        <p:blipFill rotWithShape="1">
          <a:blip r:embed="rId7">
            <a:alphaModFix/>
          </a:blip>
          <a:srcRect t="15821" b="8837"/>
          <a:stretch/>
        </p:blipFill>
        <p:spPr>
          <a:xfrm>
            <a:off x="1535075" y="2517937"/>
            <a:ext cx="6537251" cy="49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e669a4eeb1_0_4"/>
          <p:cNvSpPr txBox="1"/>
          <p:nvPr/>
        </p:nvSpPr>
        <p:spPr>
          <a:xfrm>
            <a:off x="8365785" y="2645184"/>
            <a:ext cx="9020700" cy="20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 b="1" i="0" u="none" strike="noStrike" cap="none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여러분</a:t>
            </a:r>
            <a:r>
              <a:rPr lang="en-US" sz="9200" b="1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은</a:t>
            </a:r>
            <a:r>
              <a:rPr lang="en-US" sz="9200" b="1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</a:t>
            </a:r>
            <a:endParaRPr sz="1800" b="1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48" name="Google Shape;248;ge669a4eeb1_0_4"/>
          <p:cNvSpPr txBox="1"/>
          <p:nvPr/>
        </p:nvSpPr>
        <p:spPr>
          <a:xfrm>
            <a:off x="6554675" y="4314687"/>
            <a:ext cx="12642900" cy="31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SNS를</a:t>
            </a:r>
            <a:r>
              <a:rPr lang="en-US" sz="7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endParaRPr sz="76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왜 </a:t>
            </a:r>
            <a:r>
              <a:rPr lang="en-US" sz="7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사용하</a:t>
            </a:r>
            <a:r>
              <a:rPr lang="ko-KR" altLang="en-US" sz="7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시</a:t>
            </a:r>
            <a:r>
              <a:rPr lang="en-US" sz="7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나요</a:t>
            </a:r>
            <a:r>
              <a:rPr lang="en-US" sz="76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?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249" name="Google Shape;249;ge669a4eeb1_0_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61100" y="4210996"/>
            <a:ext cx="2258281" cy="94390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e669a4eeb1_0_4"/>
          <p:cNvSpPr txBox="1"/>
          <p:nvPr/>
        </p:nvSpPr>
        <p:spPr>
          <a:xfrm rot="-359975">
            <a:off x="6620869" y="4084353"/>
            <a:ext cx="2675052" cy="78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WOW !</a:t>
            </a:r>
            <a:endParaRPr sz="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e669a4eeb1_0_4"/>
          <p:cNvSpPr txBox="1"/>
          <p:nvPr/>
        </p:nvSpPr>
        <p:spPr>
          <a:xfrm>
            <a:off x="2602374" y="822167"/>
            <a:ext cx="51081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 err="1">
                <a:latin typeface="Nanum Gothic" panose="020B0600000101010101" charset="-127"/>
                <a:ea typeface="Nanum Gothic" panose="020B0600000101010101" charset="-127"/>
              </a:rPr>
              <a:t>아이디어</a:t>
            </a:r>
            <a:r>
              <a:rPr lang="en-US" sz="2700" b="1" dirty="0">
                <a:latin typeface="Nanum Gothic" panose="020B0600000101010101" charset="-127"/>
                <a:ea typeface="Nanum Gothic" panose="020B0600000101010101" charset="-127"/>
              </a:rPr>
              <a:t> </a:t>
            </a:r>
            <a:r>
              <a:rPr lang="en-US" sz="2700" b="1" dirty="0" err="1">
                <a:latin typeface="Nanum Gothic" panose="020B0600000101010101" charset="-127"/>
                <a:ea typeface="Nanum Gothic" panose="020B0600000101010101" charset="-127"/>
              </a:rPr>
              <a:t>컨셉</a:t>
            </a:r>
            <a:endParaRPr sz="2000" b="1" i="0" u="none" strike="noStrike" cap="none" dirty="0">
              <a:solidFill>
                <a:schemeClr val="dk1"/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ge68f009625_2_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4" y="686772"/>
            <a:ext cx="16875168" cy="8912168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e68f009625_2_60"/>
          <p:cNvSpPr txBox="1"/>
          <p:nvPr/>
        </p:nvSpPr>
        <p:spPr>
          <a:xfrm>
            <a:off x="16339869" y="8427054"/>
            <a:ext cx="75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e68f009625_2_60"/>
          <p:cNvSpPr txBox="1"/>
          <p:nvPr/>
        </p:nvSpPr>
        <p:spPr>
          <a:xfrm>
            <a:off x="2602374" y="822167"/>
            <a:ext cx="51081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 err="1">
                <a:latin typeface="Nanum Gothic"/>
                <a:ea typeface="Nanum Gothic"/>
                <a:cs typeface="Nanum Gothic"/>
                <a:sym typeface="Nanum Gothic"/>
              </a:rPr>
              <a:t>아이디어</a:t>
            </a:r>
            <a:r>
              <a:rPr lang="en-US" sz="27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700" b="1" dirty="0" err="1">
                <a:latin typeface="Nanum Gothic"/>
                <a:ea typeface="Nanum Gothic"/>
                <a:cs typeface="Nanum Gothic"/>
                <a:sym typeface="Nanum Gothic"/>
              </a:rPr>
              <a:t>컨셉</a:t>
            </a:r>
            <a:r>
              <a:rPr lang="en-US" sz="27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2000" b="1" i="0" u="none" strike="noStrike" cap="none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9" name="Google Shape;259;ge68f009625_2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6100" y="2927725"/>
            <a:ext cx="5579451" cy="599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e68f009625_2_60"/>
          <p:cNvSpPr txBox="1"/>
          <p:nvPr/>
        </p:nvSpPr>
        <p:spPr>
          <a:xfrm>
            <a:off x="2102400" y="6686045"/>
            <a:ext cx="7909500" cy="2237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 smtClean="0">
                <a:solidFill>
                  <a:srgbClr val="FBEBA6"/>
                </a:solidFill>
                <a:highlight>
                  <a:srgbClr val="395E89"/>
                </a:highlight>
                <a:latin typeface="Jua"/>
                <a:ea typeface="Jua"/>
                <a:cs typeface="Jua"/>
                <a:sym typeface="Jua"/>
              </a:rPr>
              <a:t>골목</a:t>
            </a:r>
            <a:r>
              <a:rPr lang="en-US" sz="2800" dirty="0" smtClean="0">
                <a:solidFill>
                  <a:srgbClr val="FBEBA6"/>
                </a:solidFill>
                <a:highlight>
                  <a:srgbClr val="395E89"/>
                </a:highlight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800" dirty="0" err="1">
                <a:solidFill>
                  <a:srgbClr val="FBEBA6"/>
                </a:solidFill>
                <a:highlight>
                  <a:srgbClr val="395E89"/>
                </a:highlight>
                <a:latin typeface="Jua"/>
                <a:ea typeface="Jua"/>
                <a:cs typeface="Jua"/>
                <a:sym typeface="Jua"/>
              </a:rPr>
              <a:t>상권을</a:t>
            </a:r>
            <a:r>
              <a:rPr lang="en-US" sz="2800" dirty="0">
                <a:solidFill>
                  <a:srgbClr val="FBEBA6"/>
                </a:solidFill>
                <a:highlight>
                  <a:srgbClr val="395E89"/>
                </a:highlight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800" dirty="0" err="1">
                <a:solidFill>
                  <a:srgbClr val="FBEBA6"/>
                </a:solidFill>
                <a:highlight>
                  <a:srgbClr val="395E89"/>
                </a:highlight>
                <a:latin typeface="Jua"/>
                <a:ea typeface="Jua"/>
                <a:cs typeface="Jua"/>
                <a:sym typeface="Jua"/>
              </a:rPr>
              <a:t>살리는</a:t>
            </a:r>
            <a:r>
              <a:rPr lang="en-US" sz="2800" dirty="0">
                <a:solidFill>
                  <a:srgbClr val="FBEBA6"/>
                </a:solidFill>
                <a:highlight>
                  <a:srgbClr val="395E89"/>
                </a:highlight>
                <a:latin typeface="Jua"/>
                <a:ea typeface="Jua"/>
                <a:cs typeface="Jua"/>
                <a:sym typeface="Jua"/>
              </a:rPr>
              <a:t> SNS</a:t>
            </a:r>
            <a:r>
              <a:rPr lang="en-US" sz="2800" dirty="0" smtClean="0">
                <a:solidFill>
                  <a:srgbClr val="FBEBA6"/>
                </a:solidFill>
                <a:highlight>
                  <a:srgbClr val="395E89"/>
                </a:highlight>
                <a:latin typeface="Jua"/>
                <a:ea typeface="Jua"/>
                <a:cs typeface="Jua"/>
                <a:sym typeface="Jua"/>
              </a:rPr>
              <a:t>!</a:t>
            </a:r>
            <a:endParaRPr sz="22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683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-"/>
            </a:pPr>
            <a:r>
              <a:rPr lang="en-US" sz="2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대형</a:t>
            </a:r>
            <a:r>
              <a:rPr lang="en-US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포털이나</a:t>
            </a:r>
            <a:r>
              <a:rPr lang="en-US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SNS에</a:t>
            </a:r>
            <a:r>
              <a:rPr lang="en-US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노출되지</a:t>
            </a:r>
            <a:r>
              <a:rPr lang="en-US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않은</a:t>
            </a:r>
            <a:r>
              <a:rPr lang="en-US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소규모</a:t>
            </a:r>
            <a:r>
              <a:rPr lang="en-US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점포들을</a:t>
            </a:r>
            <a:r>
              <a:rPr lang="en-US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소개</a:t>
            </a:r>
            <a:endParaRPr sz="2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457200" lvl="0" indent="-3683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-"/>
            </a:pPr>
            <a:r>
              <a:rPr lang="en-US" sz="2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코로나</a:t>
            </a:r>
            <a:r>
              <a:rPr lang="en-US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등 </a:t>
            </a:r>
            <a:r>
              <a:rPr lang="en-US" sz="2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사회의</a:t>
            </a:r>
            <a:r>
              <a:rPr lang="en-US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급격한</a:t>
            </a:r>
            <a:r>
              <a:rPr lang="en-US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변화에</a:t>
            </a:r>
            <a:r>
              <a:rPr lang="en-US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대응할</a:t>
            </a:r>
            <a:r>
              <a:rPr lang="en-US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수 </a:t>
            </a:r>
            <a:r>
              <a:rPr lang="en-US" sz="2200" dirty="0" err="1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있도록</a:t>
            </a:r>
            <a:endParaRPr lang="en-US" sz="2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  <a:p>
            <a:pPr marL="8890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-US" sz="2200" dirty="0" err="1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도와주는</a:t>
            </a:r>
            <a:r>
              <a:rPr lang="en-US" sz="22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SNS로의</a:t>
            </a:r>
            <a:r>
              <a:rPr lang="en-US" sz="22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역할</a:t>
            </a:r>
            <a:endParaRPr sz="2200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 Gothic"/>
              <a:sym typeface="Nanum Gothic"/>
            </a:endParaRPr>
          </a:p>
        </p:txBody>
      </p:sp>
      <p:sp>
        <p:nvSpPr>
          <p:cNvPr id="261" name="Google Shape;261;ge68f009625_2_60"/>
          <p:cNvSpPr txBox="1"/>
          <p:nvPr/>
        </p:nvSpPr>
        <p:spPr>
          <a:xfrm>
            <a:off x="1710450" y="2927725"/>
            <a:ext cx="8693400" cy="3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여러분은</a:t>
            </a:r>
            <a:r>
              <a:rPr lang="en-US" sz="5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혹시</a:t>
            </a:r>
            <a:r>
              <a:rPr lang="en-US" sz="5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소상공인들이</a:t>
            </a:r>
            <a:r>
              <a:rPr lang="en-US" sz="5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br>
              <a:rPr lang="en-US" sz="5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5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검색에</a:t>
            </a:r>
            <a:r>
              <a:rPr lang="en-US" sz="5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자신의</a:t>
            </a:r>
            <a:r>
              <a:rPr lang="en-US" sz="5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점포를</a:t>
            </a:r>
            <a:r>
              <a:rPr lang="en-US" sz="5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br>
              <a:rPr lang="en-US" sz="5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5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노출시키기</a:t>
            </a:r>
            <a:r>
              <a:rPr lang="en-US" sz="5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위해</a:t>
            </a:r>
            <a:r>
              <a:rPr lang="en-US" sz="5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100" dirty="0" err="1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해야</a:t>
            </a:r>
            <a:r>
              <a:rPr lang="en-US" sz="51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하는</a:t>
            </a:r>
            <a:r>
              <a:rPr lang="en-US" sz="5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endParaRPr lang="en-US" sz="5100" dirty="0" smtClean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dirty="0" err="1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노력을</a:t>
            </a:r>
            <a:r>
              <a:rPr lang="en-US" sz="5100" dirty="0" smtClean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알고</a:t>
            </a:r>
            <a:r>
              <a:rPr lang="en-US" sz="5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5100" dirty="0" err="1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계신가요</a:t>
            </a:r>
            <a:r>
              <a:rPr lang="en-US" sz="5100" dirty="0">
                <a:solidFill>
                  <a:schemeClr val="dk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?</a:t>
            </a:r>
            <a:endParaRPr sz="22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262" name="Google Shape;262;ge68f009625_2_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88183" y="2360654"/>
            <a:ext cx="709348" cy="567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e669a4eeb1_0_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4" y="686772"/>
            <a:ext cx="16875168" cy="891216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e669a4eeb1_0_152"/>
          <p:cNvSpPr txBox="1"/>
          <p:nvPr/>
        </p:nvSpPr>
        <p:spPr>
          <a:xfrm>
            <a:off x="11587233" y="8427054"/>
            <a:ext cx="75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ge669a4eeb1_0_152"/>
          <p:cNvPicPr preferRelativeResize="0"/>
          <p:nvPr/>
        </p:nvPicPr>
        <p:blipFill rotWithShape="1">
          <a:blip r:embed="rId4">
            <a:alphaModFix/>
          </a:blip>
          <a:srcRect l="69602" t="3220" r="5015" b="5555"/>
          <a:stretch/>
        </p:blipFill>
        <p:spPr>
          <a:xfrm>
            <a:off x="10250288" y="2683350"/>
            <a:ext cx="4055949" cy="613854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e669a4eeb1_0_152"/>
          <p:cNvSpPr txBox="1"/>
          <p:nvPr/>
        </p:nvSpPr>
        <p:spPr>
          <a:xfrm>
            <a:off x="2602374" y="822167"/>
            <a:ext cx="51081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 err="1">
                <a:latin typeface="Nanum Gothic"/>
                <a:ea typeface="Nanum Gothic"/>
                <a:cs typeface="Nanum Gothic"/>
                <a:sym typeface="Nanum Gothic"/>
              </a:rPr>
              <a:t>아이디어</a:t>
            </a:r>
            <a:r>
              <a:rPr lang="en-US" sz="27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700" b="1" dirty="0" err="1">
                <a:latin typeface="Nanum Gothic"/>
                <a:ea typeface="Nanum Gothic"/>
                <a:cs typeface="Nanum Gothic"/>
                <a:sym typeface="Nanum Gothic"/>
              </a:rPr>
              <a:t>컨셉</a:t>
            </a:r>
            <a:r>
              <a:rPr lang="en-US" sz="2700" b="1" dirty="0">
                <a:latin typeface="Nanum Gothic"/>
                <a:ea typeface="Nanum Gothic"/>
                <a:cs typeface="Nanum Gothic"/>
                <a:sym typeface="Nanum Gothic"/>
              </a:rPr>
              <a:t>  - Pain Points 1</a:t>
            </a:r>
            <a:endParaRPr sz="2000" b="1" i="0" u="none" strike="noStrike" cap="none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2" name="Google Shape;272;ge669a4eeb1_0_152"/>
          <p:cNvSpPr txBox="1"/>
          <p:nvPr/>
        </p:nvSpPr>
        <p:spPr>
          <a:xfrm>
            <a:off x="2622350" y="1881325"/>
            <a:ext cx="130410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장소에</a:t>
            </a:r>
            <a:r>
              <a:rPr 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대한</a:t>
            </a:r>
            <a:r>
              <a:rPr 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정보를</a:t>
            </a:r>
            <a:r>
              <a:rPr 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하나씩</a:t>
            </a:r>
            <a:r>
              <a:rPr 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모아서</a:t>
            </a:r>
            <a:r>
              <a:rPr 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일정을</a:t>
            </a:r>
            <a:r>
              <a:rPr 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짜는게</a:t>
            </a:r>
            <a:r>
              <a:rPr 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불편하지</a:t>
            </a:r>
            <a:r>
              <a:rPr 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않았나요</a:t>
            </a:r>
            <a:r>
              <a:rPr 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?</a:t>
            </a:r>
            <a:endParaRPr sz="1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273" name="Google Shape;273;ge669a4eeb1_0_1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8886206" y="2532705"/>
            <a:ext cx="513302" cy="15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e669a4eeb1_0_152"/>
          <p:cNvPicPr preferRelativeResize="0"/>
          <p:nvPr/>
        </p:nvPicPr>
        <p:blipFill rotWithShape="1">
          <a:blip r:embed="rId6">
            <a:alphaModFix/>
          </a:blip>
          <a:srcRect t="5451" b="18083"/>
          <a:stretch/>
        </p:blipFill>
        <p:spPr>
          <a:xfrm>
            <a:off x="4001325" y="2838675"/>
            <a:ext cx="4215325" cy="61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e669a4eeb1_0_152"/>
          <p:cNvSpPr/>
          <p:nvPr/>
        </p:nvSpPr>
        <p:spPr>
          <a:xfrm>
            <a:off x="8324500" y="5240550"/>
            <a:ext cx="1638900" cy="56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ge669a4eeb1_0_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4" y="686772"/>
            <a:ext cx="16875168" cy="891216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e669a4eeb1_0_175"/>
          <p:cNvSpPr txBox="1"/>
          <p:nvPr/>
        </p:nvSpPr>
        <p:spPr>
          <a:xfrm>
            <a:off x="11587233" y="8427054"/>
            <a:ext cx="75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e669a4eeb1_0_175"/>
          <p:cNvSpPr txBox="1"/>
          <p:nvPr/>
        </p:nvSpPr>
        <p:spPr>
          <a:xfrm>
            <a:off x="2602374" y="822167"/>
            <a:ext cx="51081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 err="1">
                <a:latin typeface="Nanum Gothic"/>
                <a:ea typeface="Nanum Gothic"/>
                <a:cs typeface="Nanum Gothic"/>
                <a:sym typeface="Nanum Gothic"/>
              </a:rPr>
              <a:t>아이디어</a:t>
            </a:r>
            <a:r>
              <a:rPr lang="en-US" sz="27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700" b="1" dirty="0" err="1">
                <a:latin typeface="Nanum Gothic"/>
                <a:ea typeface="Nanum Gothic"/>
                <a:cs typeface="Nanum Gothic"/>
                <a:sym typeface="Nanum Gothic"/>
              </a:rPr>
              <a:t>컨셉</a:t>
            </a:r>
            <a:r>
              <a:rPr lang="en-US" sz="2700" b="1" dirty="0">
                <a:latin typeface="Nanum Gothic"/>
                <a:ea typeface="Nanum Gothic"/>
                <a:cs typeface="Nanum Gothic"/>
                <a:sym typeface="Nanum Gothic"/>
              </a:rPr>
              <a:t> - Pain Points 2</a:t>
            </a:r>
            <a:endParaRPr sz="2000" b="1" i="0" u="none" strike="noStrike" cap="none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4" name="Google Shape;284;ge669a4eeb1_0_175"/>
          <p:cNvSpPr txBox="1"/>
          <p:nvPr/>
        </p:nvSpPr>
        <p:spPr>
          <a:xfrm>
            <a:off x="1889100" y="1728925"/>
            <a:ext cx="145098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여행</a:t>
            </a:r>
            <a:r>
              <a:rPr 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경로를</a:t>
            </a:r>
            <a:r>
              <a:rPr 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공유하는</a:t>
            </a:r>
            <a:r>
              <a:rPr 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서비스는</a:t>
            </a:r>
            <a:r>
              <a:rPr 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많은데</a:t>
            </a:r>
            <a:r>
              <a:rPr 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en-US" sz="3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동네</a:t>
            </a:r>
            <a:r>
              <a:rPr 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/ </a:t>
            </a:r>
            <a:r>
              <a:rPr lang="en-US" sz="3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나만의</a:t>
            </a:r>
            <a:r>
              <a:rPr 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루트를</a:t>
            </a:r>
            <a:r>
              <a:rPr 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공유하고</a:t>
            </a:r>
            <a:r>
              <a:rPr 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싶진</a:t>
            </a:r>
            <a:r>
              <a:rPr 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3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않나요</a:t>
            </a:r>
            <a:r>
              <a:rPr 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?</a:t>
            </a:r>
            <a:endParaRPr sz="1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285" name="Google Shape;285;ge669a4eeb1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8886206" y="2532705"/>
            <a:ext cx="513302" cy="15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e669a4eeb1_0_175"/>
          <p:cNvPicPr preferRelativeResize="0"/>
          <p:nvPr/>
        </p:nvPicPr>
        <p:blipFill rotWithShape="1">
          <a:blip r:embed="rId5">
            <a:alphaModFix/>
          </a:blip>
          <a:srcRect t="2511" b="16985"/>
          <a:stretch/>
        </p:blipFill>
        <p:spPr>
          <a:xfrm>
            <a:off x="2972250" y="2532700"/>
            <a:ext cx="4619526" cy="6611302"/>
          </a:xfrm>
          <a:prstGeom prst="rect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7" name="Google Shape;287;ge669a4eeb1_0_17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655379" y="6046359"/>
            <a:ext cx="1412776" cy="14127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8" name="Google Shape;288;ge669a4eeb1_0_17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60264" y="3722422"/>
            <a:ext cx="1412776" cy="14127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9" name="Google Shape;289;ge669a4eeb1_0_17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73523" y="4039664"/>
            <a:ext cx="786255" cy="77829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0" name="Google Shape;290;ge669a4eeb1_0_17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021071" y="6359620"/>
            <a:ext cx="681392" cy="78625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1" name="Google Shape;291;ge669a4eeb1_0_175"/>
          <p:cNvSpPr/>
          <p:nvPr/>
        </p:nvSpPr>
        <p:spPr>
          <a:xfrm>
            <a:off x="10397350" y="3101450"/>
            <a:ext cx="6925200" cy="1716600"/>
          </a:xfrm>
          <a:prstGeom prst="wedgeEllipseCallout">
            <a:avLst>
              <a:gd name="adj1" fmla="val -56250"/>
              <a:gd name="adj2" fmla="val 59443"/>
            </a:avLst>
          </a:prstGeom>
          <a:solidFill>
            <a:srgbClr val="303C6C"/>
          </a:solidFill>
          <a:ln>
            <a:noFill/>
          </a:ln>
          <a:effectLst>
            <a:outerShdw blurRad="85725" dist="66675" dir="3240000" algn="bl" rotWithShape="0">
              <a:srgbClr val="000000">
                <a:alpha val="6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e669a4eeb1_0_175"/>
          <p:cNvSpPr/>
          <p:nvPr/>
        </p:nvSpPr>
        <p:spPr>
          <a:xfrm>
            <a:off x="8509000" y="5707900"/>
            <a:ext cx="6530400" cy="1523400"/>
          </a:xfrm>
          <a:prstGeom prst="wedgeEllipseCallout">
            <a:avLst>
              <a:gd name="adj1" fmla="val 54021"/>
              <a:gd name="adj2" fmla="val 44699"/>
            </a:avLst>
          </a:prstGeom>
          <a:solidFill>
            <a:srgbClr val="303C6C"/>
          </a:solidFill>
          <a:ln>
            <a:noFill/>
          </a:ln>
          <a:effectLst>
            <a:outerShdw blurRad="85725" dist="66675" dir="3240000" algn="bl" rotWithShape="0">
              <a:srgbClr val="000000">
                <a:alpha val="6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e669a4eeb1_0_175"/>
          <p:cNvSpPr txBox="1"/>
          <p:nvPr/>
        </p:nvSpPr>
        <p:spPr>
          <a:xfrm>
            <a:off x="9897000" y="3463363"/>
            <a:ext cx="79875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난 </a:t>
            </a:r>
            <a:r>
              <a:rPr lang="en-US" sz="2500" dirty="0" err="1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여행지가</a:t>
            </a:r>
            <a:r>
              <a:rPr lang="en-US" sz="2500" dirty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아니라</a:t>
            </a:r>
            <a:r>
              <a:rPr lang="en-US" sz="2500" dirty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en-US" sz="2500" dirty="0" err="1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우리</a:t>
            </a:r>
            <a:r>
              <a:rPr lang="en-US" sz="2500" dirty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동네</a:t>
            </a:r>
            <a:r>
              <a:rPr lang="en-US" sz="2500" dirty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내가</a:t>
            </a:r>
            <a:r>
              <a:rPr lang="en-US" sz="2500" dirty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자주가는</a:t>
            </a:r>
            <a:endParaRPr sz="2500" dirty="0">
              <a:solidFill>
                <a:srgbClr val="D2FD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찐 </a:t>
            </a:r>
            <a:r>
              <a:rPr lang="en-US" sz="2500" dirty="0" err="1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맛집</a:t>
            </a:r>
            <a:r>
              <a:rPr lang="en-US" sz="2500" dirty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/</a:t>
            </a:r>
            <a:r>
              <a:rPr lang="en-US" sz="2500" dirty="0" err="1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카페를</a:t>
            </a:r>
            <a:r>
              <a:rPr lang="en-US" sz="2500" dirty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한번에</a:t>
            </a:r>
            <a:r>
              <a:rPr lang="en-US" sz="2500" dirty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돌아보는</a:t>
            </a:r>
            <a:r>
              <a:rPr lang="en-US" sz="2500" dirty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루트를</a:t>
            </a:r>
            <a:r>
              <a:rPr lang="en-US" sz="2500" dirty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알려주고</a:t>
            </a:r>
            <a:r>
              <a:rPr lang="en-US" sz="2500" dirty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싶어</a:t>
            </a:r>
            <a:r>
              <a:rPr lang="en-US" sz="2500" dirty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!</a:t>
            </a:r>
            <a:endParaRPr sz="100" i="0" u="none" strike="noStrike" cap="none" dirty="0">
              <a:solidFill>
                <a:srgbClr val="D2FD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294" name="Google Shape;294;ge669a4eeb1_0_175"/>
          <p:cNvSpPr txBox="1"/>
          <p:nvPr/>
        </p:nvSpPr>
        <p:spPr>
          <a:xfrm>
            <a:off x="7820375" y="6083013"/>
            <a:ext cx="7987500" cy="1079100"/>
          </a:xfrm>
          <a:prstGeom prst="rect">
            <a:avLst/>
          </a:prstGeom>
          <a:noFill/>
          <a:ln>
            <a:noFill/>
          </a:ln>
          <a:effectLst>
            <a:outerShdw blurRad="200025" dist="57150" dir="798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 </a:t>
            </a:r>
            <a:r>
              <a:rPr lang="en-US" sz="2500" dirty="0" err="1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동네</a:t>
            </a:r>
            <a:r>
              <a:rPr lang="en-US" sz="2500" dirty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근처에서</a:t>
            </a:r>
            <a:r>
              <a:rPr lang="en-US" sz="2500" dirty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런닝하기</a:t>
            </a:r>
            <a:r>
              <a:rPr lang="en-US" sz="2500" dirty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좋은</a:t>
            </a:r>
            <a:r>
              <a:rPr lang="en-US" sz="2500" dirty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루트는</a:t>
            </a:r>
            <a:r>
              <a:rPr lang="en-US" sz="2500" dirty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br>
              <a:rPr lang="en-US" sz="2500" dirty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</a:br>
            <a:r>
              <a:rPr lang="en-US" sz="2500" dirty="0" err="1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대체</a:t>
            </a:r>
            <a:r>
              <a:rPr lang="en-US" sz="2500" dirty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뭐야</a:t>
            </a:r>
            <a:r>
              <a:rPr lang="en-US" sz="2500" dirty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? </a:t>
            </a:r>
            <a:r>
              <a:rPr lang="en-US" sz="2500" dirty="0" err="1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찾기</a:t>
            </a:r>
            <a:r>
              <a:rPr lang="en-US" sz="2500" dirty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너무</a:t>
            </a:r>
            <a:r>
              <a:rPr lang="en-US" sz="2500" dirty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500" dirty="0" err="1" smtClean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어려워</a:t>
            </a:r>
            <a:r>
              <a:rPr lang="en-US" sz="2500" dirty="0" smtClean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…</a:t>
            </a:r>
            <a:r>
              <a:rPr lang="en-US" sz="2500" b="1" dirty="0" smtClean="0">
                <a:solidFill>
                  <a:srgbClr val="D2FD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sz="2500" b="1" dirty="0" smtClean="0">
                <a:solidFill>
                  <a:srgbClr val="D2FDFF"/>
                </a:solidFill>
              </a:rPr>
              <a:t>😥</a:t>
            </a:r>
            <a:endParaRPr sz="2500" b="1" baseline="30000" dirty="0">
              <a:solidFill>
                <a:srgbClr val="D2FD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e669a4eeb1_0_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74" y="686772"/>
            <a:ext cx="16875168" cy="891216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e669a4eeb1_0_188"/>
          <p:cNvSpPr txBox="1"/>
          <p:nvPr/>
        </p:nvSpPr>
        <p:spPr>
          <a:xfrm>
            <a:off x="4524144" y="1866542"/>
            <a:ext cx="92397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사용자들은</a:t>
            </a:r>
            <a:r>
              <a:rPr lang="en-US" sz="4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4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무엇을</a:t>
            </a:r>
            <a:r>
              <a:rPr lang="en-US" sz="4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4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원할까</a:t>
            </a:r>
            <a:r>
              <a:rPr lang="en-US" sz="4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?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301" name="Google Shape;301;ge669a4eeb1_0_1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8829" y="5414297"/>
            <a:ext cx="1412776" cy="141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e669a4eeb1_0_1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3876" y="5414297"/>
            <a:ext cx="1412776" cy="141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e669a4eeb1_0_1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68300" y="5427537"/>
            <a:ext cx="1412776" cy="141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e669a4eeb1_0_1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32527" y="5427537"/>
            <a:ext cx="1412776" cy="141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e669a4eeb1_0_1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11108" y="5740797"/>
            <a:ext cx="694019" cy="786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e669a4eeb1_0_1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7136" y="5731539"/>
            <a:ext cx="786255" cy="77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e669a4eeb1_0_18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024345" y="5740797"/>
            <a:ext cx="629137" cy="786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e669a4eeb1_0_18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14521" y="5727558"/>
            <a:ext cx="681392" cy="78625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e669a4eeb1_0_188"/>
          <p:cNvSpPr txBox="1"/>
          <p:nvPr/>
        </p:nvSpPr>
        <p:spPr>
          <a:xfrm>
            <a:off x="1243810" y="6984247"/>
            <a:ext cx="26856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사용자1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e669a4eeb1_0_188"/>
          <p:cNvSpPr txBox="1"/>
          <p:nvPr/>
        </p:nvSpPr>
        <p:spPr>
          <a:xfrm>
            <a:off x="1521200" y="7170630"/>
            <a:ext cx="28584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김김이</a:t>
            </a:r>
            <a:r>
              <a:rPr lang="en-US" sz="21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(</a:t>
            </a:r>
            <a:r>
              <a:rPr 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63</a:t>
            </a:r>
            <a:r>
              <a:rPr lang="en-US" sz="21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)</a:t>
            </a:r>
            <a:endParaRPr sz="21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가게사장</a:t>
            </a:r>
            <a:endParaRPr sz="1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11" name="Google Shape;311;ge669a4eeb1_0_188"/>
          <p:cNvSpPr txBox="1"/>
          <p:nvPr/>
        </p:nvSpPr>
        <p:spPr>
          <a:xfrm>
            <a:off x="5442647" y="6984247"/>
            <a:ext cx="26856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사용자2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e669a4eeb1_0_188"/>
          <p:cNvSpPr txBox="1"/>
          <p:nvPr/>
        </p:nvSpPr>
        <p:spPr>
          <a:xfrm>
            <a:off x="9663282" y="7073687"/>
            <a:ext cx="26856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사용자3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e669a4eeb1_0_188"/>
          <p:cNvSpPr txBox="1"/>
          <p:nvPr/>
        </p:nvSpPr>
        <p:spPr>
          <a:xfrm>
            <a:off x="13727506" y="7073687"/>
            <a:ext cx="26856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사용자4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e669a4eeb1_0_188"/>
          <p:cNvSpPr txBox="1"/>
          <p:nvPr/>
        </p:nvSpPr>
        <p:spPr>
          <a:xfrm>
            <a:off x="5720025" y="7170630"/>
            <a:ext cx="2858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계남이</a:t>
            </a:r>
            <a:r>
              <a:rPr lang="en-US" sz="21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(2</a:t>
            </a:r>
            <a:r>
              <a:rPr 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1</a:t>
            </a:r>
            <a:r>
              <a:rPr lang="en-US" sz="21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)</a:t>
            </a:r>
            <a:endParaRPr sz="21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맛집</a:t>
            </a:r>
            <a:r>
              <a:rPr lang="en-US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블로거</a:t>
            </a:r>
            <a:endParaRPr sz="1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15" name="Google Shape;315;ge669a4eeb1_0_188"/>
          <p:cNvSpPr txBox="1"/>
          <p:nvPr/>
        </p:nvSpPr>
        <p:spPr>
          <a:xfrm>
            <a:off x="10009750" y="7170628"/>
            <a:ext cx="2858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별별이</a:t>
            </a:r>
            <a:r>
              <a:rPr lang="en-US" sz="21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(2</a:t>
            </a:r>
            <a:r>
              <a:rPr 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8</a:t>
            </a:r>
            <a:r>
              <a:rPr lang="en-US" sz="21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)</a:t>
            </a:r>
            <a:endParaRPr sz="21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약속이</a:t>
            </a:r>
            <a:r>
              <a:rPr lang="en-US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있는</a:t>
            </a:r>
            <a:r>
              <a:rPr lang="en-US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직장인</a:t>
            </a:r>
            <a:endParaRPr sz="1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16" name="Google Shape;316;ge669a4eeb1_0_188"/>
          <p:cNvSpPr txBox="1"/>
          <p:nvPr/>
        </p:nvSpPr>
        <p:spPr>
          <a:xfrm>
            <a:off x="14103575" y="7170628"/>
            <a:ext cx="2858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0" u="none" strike="noStrike" cap="non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사누니</a:t>
            </a:r>
            <a:r>
              <a:rPr lang="en-US" sz="21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(</a:t>
            </a:r>
            <a:r>
              <a:rPr 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35</a:t>
            </a:r>
            <a:r>
              <a:rPr lang="en-US" sz="2100" i="0" u="none" strike="noStrike" cap="non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)</a:t>
            </a:r>
            <a:endParaRPr sz="2100" i="0" u="none" strike="noStrike" cap="non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지도어플</a:t>
            </a:r>
            <a:r>
              <a:rPr lang="en-US" sz="17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사용자</a:t>
            </a:r>
            <a:endParaRPr sz="17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17" name="Google Shape;317;ge669a4eeb1_0_188"/>
          <p:cNvSpPr txBox="1"/>
          <p:nvPr/>
        </p:nvSpPr>
        <p:spPr>
          <a:xfrm>
            <a:off x="1128110" y="8125723"/>
            <a:ext cx="3386400" cy="11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우리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동네에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오시면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 err="1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우리</a:t>
            </a:r>
            <a:r>
              <a:rPr lang="en-US" sz="2300" b="1" dirty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300" b="1" dirty="0" err="1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가게는</a:t>
            </a:r>
            <a:r>
              <a:rPr lang="en-US" sz="2300" b="1" dirty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300" b="1" dirty="0" err="1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필수</a:t>
            </a:r>
            <a:r>
              <a:rPr lang="en-US" sz="2300" b="1" dirty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300" b="1" dirty="0" err="1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코스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라는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것을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알리고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싶어요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18" name="Google Shape;318;ge669a4eeb1_0_188"/>
          <p:cNvSpPr txBox="1"/>
          <p:nvPr/>
        </p:nvSpPr>
        <p:spPr>
          <a:xfrm>
            <a:off x="5292224" y="8125723"/>
            <a:ext cx="3386400" cy="11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지도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위에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300" b="1" dirty="0" err="1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나만의</a:t>
            </a:r>
            <a:r>
              <a:rPr lang="en-US" sz="2300" b="1" dirty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300" b="1" dirty="0" err="1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를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만들고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300" b="1" dirty="0" err="1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공유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하고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싶어요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19" name="Google Shape;319;ge669a4eeb1_0_188"/>
          <p:cNvSpPr txBox="1"/>
          <p:nvPr/>
        </p:nvSpPr>
        <p:spPr>
          <a:xfrm>
            <a:off x="9456339" y="8125723"/>
            <a:ext cx="3459600" cy="11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 err="1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다른</a:t>
            </a:r>
            <a:r>
              <a:rPr lang="en-US" sz="2300" b="1" dirty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300" b="1" dirty="0" err="1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사람들이</a:t>
            </a:r>
            <a:r>
              <a:rPr lang="en-US" sz="2300" b="1" dirty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300" b="1" dirty="0" err="1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다녀온</a:t>
            </a:r>
            <a:r>
              <a:rPr lang="en-US" sz="2300" b="1" dirty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300" b="1" dirty="0" err="1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경로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를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보고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참고하고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싶어요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320" name="Google Shape;320;ge669a4eeb1_0_188"/>
          <p:cNvSpPr txBox="1"/>
          <p:nvPr/>
        </p:nvSpPr>
        <p:spPr>
          <a:xfrm>
            <a:off x="13693653" y="8125723"/>
            <a:ext cx="3513600" cy="11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다른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사람들이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올린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300" b="1" dirty="0" err="1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루트를</a:t>
            </a:r>
            <a:r>
              <a:rPr lang="en-US" sz="2300" b="1" dirty="0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2300" b="1" dirty="0" err="1">
                <a:solidFill>
                  <a:srgbClr val="0000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편집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해서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나만의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새로운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경로를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만들고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싶어요</a:t>
            </a:r>
            <a:r>
              <a:rPr 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sz="18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pic>
        <p:nvPicPr>
          <p:cNvPr id="321" name="Google Shape;321;ge669a4eeb1_0_18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>
            <a:off x="715474" y="4163364"/>
            <a:ext cx="16854763" cy="12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e669a4eeb1_0_18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-5400000">
            <a:off x="2253402" y="6855475"/>
            <a:ext cx="5367196" cy="12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e669a4eeb1_0_18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-5400000">
            <a:off x="6448677" y="6844893"/>
            <a:ext cx="5388360" cy="12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e669a4eeb1_0_18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-5400000">
            <a:off x="10659824" y="6850184"/>
            <a:ext cx="5377779" cy="12185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e669a4eeb1_0_188"/>
          <p:cNvSpPr txBox="1"/>
          <p:nvPr/>
        </p:nvSpPr>
        <p:spPr>
          <a:xfrm>
            <a:off x="4270200" y="2945650"/>
            <a:ext cx="97476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이러한</a:t>
            </a:r>
            <a:r>
              <a:rPr 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문제</a:t>
            </a:r>
            <a:r>
              <a:rPr 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속에서</a:t>
            </a:r>
            <a:r>
              <a:rPr 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, </a:t>
            </a:r>
            <a:r>
              <a:rPr 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사용자들이</a:t>
            </a:r>
            <a:r>
              <a:rPr 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어떤</a:t>
            </a:r>
            <a:r>
              <a:rPr 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걸 </a:t>
            </a:r>
            <a:r>
              <a:rPr 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원하고</a:t>
            </a:r>
            <a:r>
              <a:rPr 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있을지</a:t>
            </a:r>
            <a:r>
              <a:rPr 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고객여정지도를</a:t>
            </a:r>
            <a:r>
              <a:rPr 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작성해</a:t>
            </a:r>
            <a:r>
              <a:rPr 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 Gothic"/>
                <a:sym typeface="Nanum Gothic"/>
              </a:rPr>
              <a:t> </a:t>
            </a:r>
            <a:r>
              <a:rPr lang="en-US" sz="2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분석했습니다</a:t>
            </a:r>
            <a:r>
              <a:rPr 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sz="2200" i="0" u="none" strike="noStrike" cap="none" dirty="0">
              <a:solidFill>
                <a:schemeClr val="dk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26" name="Google Shape;326;ge669a4eeb1_0_18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614581" y="4743650"/>
            <a:ext cx="433038" cy="346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e669a4eeb1_0_18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770868" y="4743650"/>
            <a:ext cx="433038" cy="346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e669a4eeb1_0_18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984791" y="4743650"/>
            <a:ext cx="433038" cy="346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e669a4eeb1_0_18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5131555" y="4743650"/>
            <a:ext cx="433038" cy="34618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e669a4eeb1_0_188"/>
          <p:cNvSpPr txBox="1"/>
          <p:nvPr/>
        </p:nvSpPr>
        <p:spPr>
          <a:xfrm>
            <a:off x="2602376" y="822175"/>
            <a:ext cx="92397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 err="1">
                <a:latin typeface="Nanum Gothic"/>
                <a:ea typeface="Nanum Gothic"/>
                <a:cs typeface="Nanum Gothic"/>
                <a:sym typeface="Nanum Gothic"/>
              </a:rPr>
              <a:t>아이디어</a:t>
            </a:r>
            <a:r>
              <a:rPr lang="en-US" sz="2700" b="1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700" b="1" dirty="0" err="1">
                <a:latin typeface="Nanum Gothic"/>
                <a:ea typeface="Nanum Gothic"/>
                <a:cs typeface="Nanum Gothic"/>
                <a:sym typeface="Nanum Gothic"/>
              </a:rPr>
              <a:t>컨셉</a:t>
            </a:r>
            <a:r>
              <a:rPr lang="en-US" sz="2700" b="1" dirty="0">
                <a:latin typeface="Nanum Gothic"/>
                <a:ea typeface="Nanum Gothic"/>
                <a:cs typeface="Nanum Gothic"/>
                <a:sym typeface="Nanum Gothic"/>
              </a:rPr>
              <a:t> - 사용자 </a:t>
            </a:r>
            <a:r>
              <a:rPr lang="en-US" sz="2700" b="1" dirty="0" err="1">
                <a:latin typeface="Nanum Gothic"/>
                <a:ea typeface="Nanum Gothic"/>
                <a:cs typeface="Nanum Gothic"/>
                <a:sym typeface="Nanum Gothic"/>
              </a:rPr>
              <a:t>요구사항</a:t>
            </a:r>
            <a:endParaRPr sz="2000" b="1" i="0" u="none" strike="noStrike" cap="none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1" name="Google Shape;331;ge669a4eeb1_0_18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10800000">
            <a:off x="8886206" y="2685105"/>
            <a:ext cx="513302" cy="150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1452</Words>
  <Application>Microsoft Office PowerPoint</Application>
  <PresentationFormat>사용자 지정</PresentationFormat>
  <Paragraphs>354</Paragraphs>
  <Slides>33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Arial Black</vt:lpstr>
      <vt:lpstr>Arial</vt:lpstr>
      <vt:lpstr>Nanum Gothic</vt:lpstr>
      <vt:lpstr>Jua</vt:lpstr>
      <vt:lpstr>배달의민족 주아</vt:lpstr>
      <vt:lpstr>맑은 고딕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edgar</cp:lastModifiedBy>
  <cp:revision>16</cp:revision>
  <dcterms:created xsi:type="dcterms:W3CDTF">2021-07-28T10:30:12Z</dcterms:created>
  <dcterms:modified xsi:type="dcterms:W3CDTF">2021-07-29T13:37:36Z</dcterms:modified>
</cp:coreProperties>
</file>